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64" r:id="rId7"/>
    <p:sldId id="265" r:id="rId8"/>
    <p:sldId id="262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91" r:id="rId19"/>
    <p:sldId id="285" r:id="rId20"/>
    <p:sldId id="266" r:id="rId21"/>
    <p:sldId id="286" r:id="rId22"/>
    <p:sldId id="267" r:id="rId23"/>
    <p:sldId id="287" r:id="rId24"/>
    <p:sldId id="268" r:id="rId25"/>
    <p:sldId id="270" r:id="rId26"/>
    <p:sldId id="288" r:id="rId27"/>
    <p:sldId id="272" r:id="rId28"/>
    <p:sldId id="289" r:id="rId29"/>
    <p:sldId id="273" r:id="rId30"/>
    <p:sldId id="274" r:id="rId31"/>
    <p:sldId id="290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07" autoAdjust="0"/>
  </p:normalViewPr>
  <p:slideViewPr>
    <p:cSldViewPr snapToGrid="0">
      <p:cViewPr varScale="1">
        <p:scale>
          <a:sx n="86" d="100"/>
          <a:sy n="86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2E0C8-9939-4951-BFB2-A3661DCC2706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3949E-A3BA-4AD1-979F-84D4C084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4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949E-A3BA-4AD1-979F-84D4C084DA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51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3949E-A3BA-4AD1-979F-84D4C084DA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83B6-7698-3DDA-B1AE-191960E5B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92C0A-A710-D4E1-C31D-C9D760380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CCE8E-C060-7CEB-375C-754A6028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A8D3-8341-4340-8081-2F839D346D87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89585-2BF5-65EE-34D9-80C43CC8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3E07D-A4DC-E917-83D7-42441166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09CE-BE11-564A-1B5E-11EF3AD1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7A545-616B-4CEC-58BD-3954EC58D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809E-95C4-3531-595B-DF8AA4E5F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6C96-3417-42E1-AEAC-AF4CBFA7E478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E1768-13F6-BF27-1042-16ADA8B8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EEF73-9AF6-0AB3-65F0-F0ED87A4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5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1FCF4-1646-F427-06FE-0B409A0F8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10B13-4B12-D8F2-8562-6C27EF18C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6B9F0-4BDD-DFB6-61F5-0DA07B263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6CCC-74D6-4F09-A789-CA93E7A2FD79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B7B39-0F07-C865-BB3B-4874E8948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A830A-0E1D-1C97-AA35-164077DF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5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7EF5-AF1B-E66C-0075-9063B44B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57B30-4C85-28FC-21CE-BAE6A1F3C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652BA-EFF1-23ED-C0C2-BBD9743C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B388-B776-46D3-89F6-6C191EB4E4C7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2F2DC-0E37-A161-7E9C-A5E47835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15374-9061-D318-3B8C-E83A52D2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2A1D-F17B-DA6E-09CB-5F447E07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60871-AE27-B6E1-AB72-56DE77DA0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F13C0-6F0B-E16F-736C-097C69B5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2025-18B4-49AE-940D-83C2351BC590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273FC-70EA-19A3-ADBF-B1F48106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2BC-3203-DEBD-67D4-4B42EDD3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79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587A-40B3-25C2-9C15-0A7D8509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660B-8972-9957-DAB1-CAE91BCAE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44E0B-77CC-60A4-6331-0ED3E9EC3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B6745-1345-5230-5631-C2C93FF6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CE27-C22F-4DA6-8D34-6B914F05DE7C}" type="datetime1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A9D97-2798-FA76-24EF-B7391B5E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C0F98-34D8-CEE5-3915-F8CE9E81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7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BD8C-16D2-34BC-DE26-95D9EE2F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F9224-E276-8573-84DF-EFF382421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351AA-29CB-1CBA-AF8B-42DE4295B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482D12-0CE1-32BF-1C25-AF2094111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1167F-2018-73B9-0520-675253AAE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F0E025-8514-7FF9-BAB6-AB3C8CCE0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2308-4720-4BDE-A63C-D606C01F52CD}" type="datetime1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0AD87-76BD-84A3-21A3-3BFE3F36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0ABBB1-CC2B-C209-E472-3281E74D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25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3867-742F-FB7D-2693-D42C9A7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27C19-FADA-B35E-79A4-1568C937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4160-C5AB-499D-983C-C975E4BD686F}" type="datetime1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F22C2-B978-D081-FFA1-57B470FA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4179E-4BA1-C88D-3AE8-2B0AA8C4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0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229ADA-3383-8FFA-B9E4-DB2844B0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1095-03C2-46E0-AAC2-029E8244BCB3}" type="datetime1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796AA-6B66-D244-7CB1-C603E7FC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B4B88-177B-7237-A8A6-F769B7E4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8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A508-2241-AD9A-07F8-1BAA9F39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7CF19-2985-8610-1733-2EEDA135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5F861-0FC6-FD50-9E43-61DCBA52C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241D0-404A-5053-4F7C-78DD60886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7088-50A7-4173-9C65-9CFE0D7932C4}" type="datetime1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D8E98-0734-CBA0-5ACC-93232D85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A926B-4321-5EF9-F531-7AA713D0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7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EA83-002A-3F49-BB16-39874230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926DE-73C0-CDA2-992D-3FC22327B0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6C0EE-082B-9F59-EF55-8237F6A1D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FF41C-EFFE-745D-1128-F78609B0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1180-0AAF-4AD9-8D29-2238D0E00C61}" type="datetime1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03780-469C-907D-3334-47A531484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BBDA-2A12-FACC-9A72-29891552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5943D6-BA2A-455D-7CC8-59F5D804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1DC77-4083-A498-C5DE-6D2E376B1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08103-F6D8-1ABD-5E39-0385F228C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052E7-49E3-45BA-94E3-8A8C3ADA26DC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FD2EA-F7EC-C8E1-E7EA-962F09CEE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A384F-CF70-611F-91CA-499FD5A52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9553D-E2DF-409E-A9D2-8477F5CD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6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rbrake.io/blog/sdlc/what-is-system-development-life-cycle" TargetMode="External"/><Relationship Id="rId5" Type="http://schemas.openxmlformats.org/officeDocument/2006/relationships/hyperlink" Target="https://www.academia.edu/41948679/Design_and_Implementation_of_a_Student_Information_System" TargetMode="External"/><Relationship Id="rId4" Type="http://schemas.openxmlformats.org/officeDocument/2006/relationships/hyperlink" Target="https://www.academia.edu/20105861/The_Design_and_Implementation_of_Student_Academic_Record_Management_Syste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zdnet.com/article/us-universities-at-greater-risk-for-security-breaches-than-retail-and-healthcare-bitsight/" TargetMode="External"/><Relationship Id="rId4" Type="http://schemas.openxmlformats.org/officeDocument/2006/relationships/hyperlink" Target="https://www.techopedia.com/definition/29998/system-desig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1F67B-09B7-2BBC-86BA-2AA018AA5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Google Shape;113;p13">
            <a:extLst>
              <a:ext uri="{FF2B5EF4-FFF2-40B4-BE49-F238E27FC236}">
                <a16:creationId xmlns:a16="http://schemas.microsoft.com/office/drawing/2014/main" id="{E551653B-58AA-00EC-0C85-D9757CF566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529725"/>
            <a:ext cx="12192000" cy="43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Defense</a:t>
            </a:r>
            <a:endParaRPr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12;p13">
            <a:extLst>
              <a:ext uri="{FF2B5EF4-FFF2-40B4-BE49-F238E27FC236}">
                <a16:creationId xmlns:a16="http://schemas.microsoft.com/office/drawing/2014/main" id="{1E1B251B-9B28-1B21-80C7-357EFCA96732}"/>
              </a:ext>
            </a:extLst>
          </p:cNvPr>
          <p:cNvSpPr txBox="1">
            <a:spLocks/>
          </p:cNvSpPr>
          <p:nvPr/>
        </p:nvSpPr>
        <p:spPr>
          <a:xfrm>
            <a:off x="507167" y="1961415"/>
            <a:ext cx="11177665" cy="9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  <a:defRPr sz="3200" b="1" i="0" u="none" strike="noStrike" cap="small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small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Design and Development of a Student Information System</a:t>
            </a:r>
          </a:p>
        </p:txBody>
      </p:sp>
      <p:sp>
        <p:nvSpPr>
          <p:cNvPr id="16" name="Google Shape;114;p13">
            <a:extLst>
              <a:ext uri="{FF2B5EF4-FFF2-40B4-BE49-F238E27FC236}">
                <a16:creationId xmlns:a16="http://schemas.microsoft.com/office/drawing/2014/main" id="{B286A836-E127-B990-F4B6-3843D76A0A81}"/>
              </a:ext>
            </a:extLst>
          </p:cNvPr>
          <p:cNvSpPr txBox="1">
            <a:spLocks/>
          </p:cNvSpPr>
          <p:nvPr/>
        </p:nvSpPr>
        <p:spPr>
          <a:xfrm>
            <a:off x="5538901" y="4192536"/>
            <a:ext cx="111419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Presenter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16;p13">
            <a:extLst>
              <a:ext uri="{FF2B5EF4-FFF2-40B4-BE49-F238E27FC236}">
                <a16:creationId xmlns:a16="http://schemas.microsoft.com/office/drawing/2014/main" id="{2AD950A6-CC50-5CB8-ACD2-845482D7BC22}"/>
              </a:ext>
            </a:extLst>
          </p:cNvPr>
          <p:cNvSpPr txBox="1">
            <a:spLocks/>
          </p:cNvSpPr>
          <p:nvPr/>
        </p:nvSpPr>
        <p:spPr>
          <a:xfrm>
            <a:off x="4762716" y="3429000"/>
            <a:ext cx="2666565" cy="9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Student Id: CSE 202401058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Name: Md. Touhid Iqbal Sagar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Intake: Spring 2024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118;p13">
            <a:extLst>
              <a:ext uri="{FF2B5EF4-FFF2-40B4-BE49-F238E27FC236}">
                <a16:creationId xmlns:a16="http://schemas.microsoft.com/office/drawing/2014/main" id="{F2686A82-E398-A8A4-C2D0-C3CBD896A596}"/>
              </a:ext>
            </a:extLst>
          </p:cNvPr>
          <p:cNvSpPr txBox="1"/>
          <p:nvPr/>
        </p:nvSpPr>
        <p:spPr>
          <a:xfrm>
            <a:off x="6493510" y="5572307"/>
            <a:ext cx="16948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6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12-07-2025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56D272-A85B-35B1-C6D5-EBBC56CD3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D97D21-F8F9-7B3F-9B51-06C1EE539ECC}"/>
              </a:ext>
            </a:extLst>
          </p:cNvPr>
          <p:cNvSpPr txBox="1"/>
          <p:nvPr/>
        </p:nvSpPr>
        <p:spPr>
          <a:xfrm>
            <a:off x="10665375" y="6379286"/>
            <a:ext cx="11833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7/12/2025</a:t>
            </a:r>
          </a:p>
        </p:txBody>
      </p:sp>
    </p:spTree>
    <p:extLst>
      <p:ext uri="{BB962C8B-B14F-4D97-AF65-F5344CB8AC3E}">
        <p14:creationId xmlns:p14="http://schemas.microsoft.com/office/powerpoint/2010/main" val="254473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B29C-58A5-A2DF-7CF4-CA699C1F5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C25259D-D29C-1DCA-DCDC-54627597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321CC3-6CE1-3F32-7123-FD5480B8F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D6B5D-F88C-B2A3-CA1C-E08CBA43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8/5/2025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3173F-B6F9-8EB0-197E-6E7E80DB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FABD2297-4529-3B9C-FF9F-49EC1D8C97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System Design (Use Case Diagram)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CEE423-5E95-E696-7C5A-6B58939027E5}"/>
              </a:ext>
            </a:extLst>
          </p:cNvPr>
          <p:cNvSpPr txBox="1"/>
          <p:nvPr/>
        </p:nvSpPr>
        <p:spPr>
          <a:xfrm>
            <a:off x="2673299" y="5406923"/>
            <a:ext cx="6734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Use Case Diagram of Student Information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0C960C-C81A-C0DA-3255-8683A2936E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62" y="3223307"/>
            <a:ext cx="498342" cy="40996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CD69A01-E999-92BE-F7F0-A478D41C9593}"/>
              </a:ext>
            </a:extLst>
          </p:cNvPr>
          <p:cNvSpPr/>
          <p:nvPr/>
        </p:nvSpPr>
        <p:spPr>
          <a:xfrm>
            <a:off x="2826320" y="3214463"/>
            <a:ext cx="1319866" cy="4001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Log in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31CE4B-4134-6C98-C367-F23C394C4A78}"/>
              </a:ext>
            </a:extLst>
          </p:cNvPr>
          <p:cNvSpPr/>
          <p:nvPr/>
        </p:nvSpPr>
        <p:spPr>
          <a:xfrm>
            <a:off x="4659137" y="3098463"/>
            <a:ext cx="2050695" cy="64294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2AC5A6-A116-F979-2B28-556059306A9C}"/>
              </a:ext>
            </a:extLst>
          </p:cNvPr>
          <p:cNvCxnSpPr>
            <a:cxnSpLocks/>
            <a:stCxn id="2" idx="3"/>
            <a:endCxn id="6" idx="2"/>
          </p:cNvCxnSpPr>
          <p:nvPr/>
        </p:nvCxnSpPr>
        <p:spPr>
          <a:xfrm flipV="1">
            <a:off x="1921804" y="3414518"/>
            <a:ext cx="904516" cy="1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92EB8-4E77-7F16-EEDD-1BA5F1C21C4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146186" y="3414518"/>
            <a:ext cx="512951" cy="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7B83C6C-8E38-5245-D8AC-1258633AA5D7}"/>
              </a:ext>
            </a:extLst>
          </p:cNvPr>
          <p:cNvSpPr/>
          <p:nvPr/>
        </p:nvSpPr>
        <p:spPr>
          <a:xfrm>
            <a:off x="4587581" y="2130971"/>
            <a:ext cx="2188985" cy="65363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Student List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BAE7BF-A79E-D7CE-3C0B-EF18FA8F3A10}"/>
              </a:ext>
            </a:extLst>
          </p:cNvPr>
          <p:cNvCxnSpPr>
            <a:cxnSpLocks/>
            <a:stCxn id="7" idx="0"/>
            <a:endCxn id="11" idx="4"/>
          </p:cNvCxnSpPr>
          <p:nvPr/>
        </p:nvCxnSpPr>
        <p:spPr>
          <a:xfrm flipH="1" flipV="1">
            <a:off x="5682074" y="2784604"/>
            <a:ext cx="2411" cy="31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30C01D5-66FB-3743-A332-4408D1561953}"/>
              </a:ext>
            </a:extLst>
          </p:cNvPr>
          <p:cNvSpPr/>
          <p:nvPr/>
        </p:nvSpPr>
        <p:spPr>
          <a:xfrm>
            <a:off x="7076946" y="3990300"/>
            <a:ext cx="2193232" cy="5563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Course List</a:t>
            </a:r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CB48E5-8525-7E77-E5A6-9476DFC57075}"/>
              </a:ext>
            </a:extLst>
          </p:cNvPr>
          <p:cNvSpPr/>
          <p:nvPr/>
        </p:nvSpPr>
        <p:spPr>
          <a:xfrm>
            <a:off x="2332103" y="1797423"/>
            <a:ext cx="2308299" cy="6730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Username &amp; Password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C9EAFE-7468-BF87-57AD-64A744C5D5B4}"/>
              </a:ext>
            </a:extLst>
          </p:cNvPr>
          <p:cNvCxnSpPr>
            <a:cxnSpLocks/>
            <a:stCxn id="6" idx="0"/>
            <a:endCxn id="14" idx="4"/>
          </p:cNvCxnSpPr>
          <p:nvPr/>
        </p:nvCxnSpPr>
        <p:spPr>
          <a:xfrm flipV="1">
            <a:off x="3486253" y="2470509"/>
            <a:ext cx="0" cy="74395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B2C4FC-AF6A-133E-FEE0-31C76EE77BAC}"/>
              </a:ext>
            </a:extLst>
          </p:cNvPr>
          <p:cNvSpPr txBox="1"/>
          <p:nvPr/>
        </p:nvSpPr>
        <p:spPr>
          <a:xfrm>
            <a:off x="3473863" y="2673982"/>
            <a:ext cx="1642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&lt;&lt;include&gt;&gt;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86A5B-5D13-C190-C856-6571AE450044}"/>
              </a:ext>
            </a:extLst>
          </p:cNvPr>
          <p:cNvSpPr/>
          <p:nvPr/>
        </p:nvSpPr>
        <p:spPr>
          <a:xfrm>
            <a:off x="2181922" y="1449659"/>
            <a:ext cx="7828156" cy="39572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EF062-DA8C-754F-ACCC-A915F53B6AC5}"/>
              </a:ext>
            </a:extLst>
          </p:cNvPr>
          <p:cNvSpPr txBox="1"/>
          <p:nvPr/>
        </p:nvSpPr>
        <p:spPr>
          <a:xfrm>
            <a:off x="7812886" y="1483894"/>
            <a:ext cx="227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System Boundary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895B24-412A-04E8-B179-D4E0ED30A808}"/>
              </a:ext>
            </a:extLst>
          </p:cNvPr>
          <p:cNvSpPr/>
          <p:nvPr/>
        </p:nvSpPr>
        <p:spPr>
          <a:xfrm>
            <a:off x="7076946" y="2055173"/>
            <a:ext cx="2699586" cy="8333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New Student add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F88AE-B3F5-D25A-E033-38E164E1D951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6709832" y="2471839"/>
            <a:ext cx="367114" cy="94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D0FC0EC-6782-C6BB-C943-16B4ED2D78CF}"/>
              </a:ext>
            </a:extLst>
          </p:cNvPr>
          <p:cNvSpPr/>
          <p:nvPr/>
        </p:nvSpPr>
        <p:spPr>
          <a:xfrm>
            <a:off x="7222783" y="3023677"/>
            <a:ext cx="2414509" cy="79545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Department List</a:t>
            </a:r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62DBE4-1397-8599-1AC8-CC22C4D6385C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6709832" y="3419936"/>
            <a:ext cx="367114" cy="84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36FCED-E614-1D47-0307-4D5531E42946}"/>
              </a:ext>
            </a:extLst>
          </p:cNvPr>
          <p:cNvCxnSpPr>
            <a:cxnSpLocks/>
            <a:stCxn id="7" idx="6"/>
            <a:endCxn id="24" idx="2"/>
          </p:cNvCxnSpPr>
          <p:nvPr/>
        </p:nvCxnSpPr>
        <p:spPr>
          <a:xfrm>
            <a:off x="6709832" y="3419936"/>
            <a:ext cx="51295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33D9183-58EC-6EC2-24BA-2EC79B6F05D9}"/>
              </a:ext>
            </a:extLst>
          </p:cNvPr>
          <p:cNvSpPr txBox="1"/>
          <p:nvPr/>
        </p:nvSpPr>
        <p:spPr>
          <a:xfrm>
            <a:off x="1216418" y="3724102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CFEC35B-C0B6-034C-EB54-31764B049CD8}"/>
              </a:ext>
            </a:extLst>
          </p:cNvPr>
          <p:cNvSpPr/>
          <p:nvPr/>
        </p:nvSpPr>
        <p:spPr>
          <a:xfrm>
            <a:off x="4587581" y="4124212"/>
            <a:ext cx="2193232" cy="4223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User List</a:t>
            </a:r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97F6165-4C55-53E7-6D4B-4608D97C0FC9}"/>
              </a:ext>
            </a:extLst>
          </p:cNvPr>
          <p:cNvCxnSpPr>
            <a:stCxn id="7" idx="4"/>
            <a:endCxn id="166" idx="0"/>
          </p:cNvCxnSpPr>
          <p:nvPr/>
        </p:nvCxnSpPr>
        <p:spPr>
          <a:xfrm flipH="1">
            <a:off x="5684197" y="3741409"/>
            <a:ext cx="288" cy="38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BC022-EB79-F851-6DDD-9C434925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7F01-9426-6313-B126-0CC4664A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B0DE7-4444-2E1D-6691-4DEF0DE0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8/5/2025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8BEF7-5D7C-2B4A-B697-123D401A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496327CC-484A-9696-623F-DDD4D8308F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993244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System Design (Database Schema Overview)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7CA38-A616-5C74-DE8E-666E1014235D}"/>
              </a:ext>
            </a:extLst>
          </p:cNvPr>
          <p:cNvSpPr txBox="1"/>
          <p:nvPr/>
        </p:nvSpPr>
        <p:spPr>
          <a:xfrm>
            <a:off x="2673299" y="5406923"/>
            <a:ext cx="781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Database Schema Overview of Student Information System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3F8276-835E-9732-B0EE-0242CCE21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51" y="1382752"/>
            <a:ext cx="8283498" cy="40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8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D618F-7F6C-C6F3-956C-E482D0A82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4D51FF-ABD7-A019-B1E2-9F1BB289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0E0C21-5EAF-EFB2-B326-D998AFE06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57032-9005-4F23-9DDC-03530E6D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BF33-F1A6-59EC-EE7A-CDB8F11D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12</a:t>
            </a:fld>
            <a:endParaRPr lang="en-US"/>
          </a:p>
        </p:txBody>
      </p:sp>
      <p:sp>
        <p:nvSpPr>
          <p:cNvPr id="2" name="Google Shape;172;p20">
            <a:extLst>
              <a:ext uri="{FF2B5EF4-FFF2-40B4-BE49-F238E27FC236}">
                <a16:creationId xmlns:a16="http://schemas.microsoft.com/office/drawing/2014/main" id="{1734C5ED-09AE-3F5D-9EF3-577F9E33FD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User Interface &amp; Features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ECEC8-226B-2728-88D6-B5E3ED56F054}"/>
              </a:ext>
            </a:extLst>
          </p:cNvPr>
          <p:cNvSpPr txBox="1"/>
          <p:nvPr/>
        </p:nvSpPr>
        <p:spPr>
          <a:xfrm>
            <a:off x="3184786" y="5789445"/>
            <a:ext cx="5822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Dashboard of Student Information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19087-224F-133E-CC70-C711E85AE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07" y="1477896"/>
            <a:ext cx="7520385" cy="42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EAB0F-41B7-A061-21E9-07CFDBA4D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04C050-C9BD-66B4-7709-1C5F2FE4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CD6CB0-A2DF-D317-3A24-4BEE9DA0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D8FEE-68B8-6C6E-B702-702F23FD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415AE-45CD-9EE4-8F38-5F62EAA8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13</a:t>
            </a:fld>
            <a:endParaRPr lang="en-US"/>
          </a:p>
        </p:txBody>
      </p:sp>
      <p:sp>
        <p:nvSpPr>
          <p:cNvPr id="2" name="Google Shape;172;p20">
            <a:extLst>
              <a:ext uri="{FF2B5EF4-FFF2-40B4-BE49-F238E27FC236}">
                <a16:creationId xmlns:a16="http://schemas.microsoft.com/office/drawing/2014/main" id="{0BB14CDA-6A15-9246-7BB6-5900A4F9B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User Interface &amp; Features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42CBA-0D0D-CEF1-4356-FAB529AB5D48}"/>
              </a:ext>
            </a:extLst>
          </p:cNvPr>
          <p:cNvSpPr txBox="1"/>
          <p:nvPr/>
        </p:nvSpPr>
        <p:spPr>
          <a:xfrm>
            <a:off x="2529959" y="5786777"/>
            <a:ext cx="7132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New student add page of Student Information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BBCF9C-3CD2-6058-9DC5-34373E7D3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06" y="1505202"/>
            <a:ext cx="7520385" cy="42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7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CC39A-D463-3768-7414-C577361A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CBCE57-6FA7-2BA4-8326-95E3540E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B0C00B-4C33-4BFA-BEF9-7A468A93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1889F-5745-BF3C-ADFA-B8002339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A027D-9702-A632-40AB-1130F9A3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14</a:t>
            </a:fld>
            <a:endParaRPr lang="en-US"/>
          </a:p>
        </p:txBody>
      </p:sp>
      <p:sp>
        <p:nvSpPr>
          <p:cNvPr id="2" name="Google Shape;172;p20">
            <a:extLst>
              <a:ext uri="{FF2B5EF4-FFF2-40B4-BE49-F238E27FC236}">
                <a16:creationId xmlns:a16="http://schemas.microsoft.com/office/drawing/2014/main" id="{5EF16135-E061-6FF2-8A3F-75F162332B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User Interface &amp; Features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BD2B4-847B-EE16-3890-93E77A20A8D2}"/>
              </a:ext>
            </a:extLst>
          </p:cNvPr>
          <p:cNvSpPr txBox="1"/>
          <p:nvPr/>
        </p:nvSpPr>
        <p:spPr>
          <a:xfrm>
            <a:off x="2857772" y="5784109"/>
            <a:ext cx="6476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Student list page of Student Information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EBD840-2C2A-6B58-0147-D0E2971C2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06" y="1452354"/>
            <a:ext cx="7520383" cy="42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5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6D0C4-7470-8902-CDA5-154CC2C6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EAD664-739E-CB29-F8F0-F4A401E7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35B0E0-4AF0-28F0-5010-40FC809F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A63EB-5517-BC4F-AF9E-9E9FF326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C0143-9466-87BB-77F1-3CA0742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15</a:t>
            </a:fld>
            <a:endParaRPr lang="en-US"/>
          </a:p>
        </p:txBody>
      </p:sp>
      <p:sp>
        <p:nvSpPr>
          <p:cNvPr id="2" name="Google Shape;172;p20">
            <a:extLst>
              <a:ext uri="{FF2B5EF4-FFF2-40B4-BE49-F238E27FC236}">
                <a16:creationId xmlns:a16="http://schemas.microsoft.com/office/drawing/2014/main" id="{6605B253-E49D-3E3B-4C25-5E9AD3C65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User Interface &amp; Features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943E4-AD22-1445-DEB5-A0206A7EA9DC}"/>
              </a:ext>
            </a:extLst>
          </p:cNvPr>
          <p:cNvSpPr txBox="1"/>
          <p:nvPr/>
        </p:nvSpPr>
        <p:spPr>
          <a:xfrm>
            <a:off x="2630145" y="5781441"/>
            <a:ext cx="6931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Department list page of Student Information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8CAF5-4C57-7D94-3433-F1D109EE7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06" y="1553290"/>
            <a:ext cx="7520383" cy="42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0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A63FF-50BB-BE82-9F44-247342ED9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BD8DC0-93C6-AC08-BDBA-F16C2B8F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39E135-283E-E1EB-9EA2-B8C72195D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C011E-3B53-AFEB-F4E0-20F83A08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8CBCB-0513-C050-548C-DD439FA8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16</a:t>
            </a:fld>
            <a:endParaRPr lang="en-US"/>
          </a:p>
        </p:txBody>
      </p:sp>
      <p:sp>
        <p:nvSpPr>
          <p:cNvPr id="2" name="Google Shape;172;p20">
            <a:extLst>
              <a:ext uri="{FF2B5EF4-FFF2-40B4-BE49-F238E27FC236}">
                <a16:creationId xmlns:a16="http://schemas.microsoft.com/office/drawing/2014/main" id="{5888821D-114C-52E5-6766-EB68EF897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User Interface &amp; Features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1F8F2-87F8-1A2A-DFCC-C195E37956B8}"/>
              </a:ext>
            </a:extLst>
          </p:cNvPr>
          <p:cNvSpPr txBox="1"/>
          <p:nvPr/>
        </p:nvSpPr>
        <p:spPr>
          <a:xfrm>
            <a:off x="2885824" y="5778773"/>
            <a:ext cx="6420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Course list page of Student Information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C58D88-56BB-3F52-AE5B-2136BEE7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05" y="1550622"/>
            <a:ext cx="7520384" cy="42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1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8B539-4A38-CF72-A611-BA00F6991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A1D052-1964-4EC3-9696-691A5B6C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C04362-658D-6C26-D917-AAFFB80EA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400AB-F1A9-9420-A81D-BAC83B08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0AE52-57A5-F667-7354-9B75DA40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17</a:t>
            </a:fld>
            <a:endParaRPr lang="en-US"/>
          </a:p>
        </p:txBody>
      </p:sp>
      <p:sp>
        <p:nvSpPr>
          <p:cNvPr id="2" name="Google Shape;172;p20">
            <a:extLst>
              <a:ext uri="{FF2B5EF4-FFF2-40B4-BE49-F238E27FC236}">
                <a16:creationId xmlns:a16="http://schemas.microsoft.com/office/drawing/2014/main" id="{F2C94692-05EC-161E-602C-9382065921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User Interface &amp; Features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DCD98-E6ED-750D-F81C-5654859B4CF1}"/>
              </a:ext>
            </a:extLst>
          </p:cNvPr>
          <p:cNvSpPr txBox="1"/>
          <p:nvPr/>
        </p:nvSpPr>
        <p:spPr>
          <a:xfrm>
            <a:off x="3028489" y="5777439"/>
            <a:ext cx="6586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Teachers list page of Student Information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6F08F-76BE-F844-FCFE-F4A3A7285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02" y="1459887"/>
            <a:ext cx="7520385" cy="42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94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5D547-31FA-D658-9EFF-5C4D79B00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0D2808-C788-589F-A83D-133F9A14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4A7C24-8DE1-26D1-AFBA-E6E0A91E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08966-945D-F4AC-9EA0-EC912225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8C68-DD5A-936C-093E-BE3C71D9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18</a:t>
            </a:fld>
            <a:endParaRPr lang="en-US"/>
          </a:p>
        </p:txBody>
      </p:sp>
      <p:sp>
        <p:nvSpPr>
          <p:cNvPr id="2" name="Google Shape;172;p20">
            <a:extLst>
              <a:ext uri="{FF2B5EF4-FFF2-40B4-BE49-F238E27FC236}">
                <a16:creationId xmlns:a16="http://schemas.microsoft.com/office/drawing/2014/main" id="{DB566022-AB36-6796-BF3E-D8E4C3C93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User Interface &amp; Features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4528F-64BB-7EA9-5578-E469AB080E67}"/>
              </a:ext>
            </a:extLst>
          </p:cNvPr>
          <p:cNvSpPr txBox="1"/>
          <p:nvPr/>
        </p:nvSpPr>
        <p:spPr>
          <a:xfrm>
            <a:off x="3028489" y="5777439"/>
            <a:ext cx="6135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User list page of Student Information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9A3225-7E3B-E9A5-FF2A-458AECADA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02" y="1495862"/>
            <a:ext cx="7520386" cy="42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5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B2B56-C38A-CB0F-A661-2D33631AA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016B00-D7C4-71B3-42B7-A714A4A7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9314BB-F3AF-00A5-FF71-F82B2529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316CF-1398-1AF3-C55A-0ED2A5B6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7F9CD-9106-8E98-1560-5DC7A9F7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19</a:t>
            </a:fld>
            <a:endParaRPr lang="en-US"/>
          </a:p>
        </p:txBody>
      </p:sp>
      <p:sp>
        <p:nvSpPr>
          <p:cNvPr id="2" name="Google Shape;172;p20">
            <a:extLst>
              <a:ext uri="{FF2B5EF4-FFF2-40B4-BE49-F238E27FC236}">
                <a16:creationId xmlns:a16="http://schemas.microsoft.com/office/drawing/2014/main" id="{1E45CE59-3EEE-1B1E-EA29-F0B48677E8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User Interface &amp; Features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FC6257-B9C6-A6B0-C890-E4EA04FE0681}"/>
              </a:ext>
            </a:extLst>
          </p:cNvPr>
          <p:cNvSpPr txBox="1"/>
          <p:nvPr/>
        </p:nvSpPr>
        <p:spPr>
          <a:xfrm>
            <a:off x="3028487" y="5775593"/>
            <a:ext cx="6135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Settings page of Student Information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70BFE2-26F4-E61D-4A57-411D2D2E0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99" y="1457116"/>
            <a:ext cx="7520387" cy="42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9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65C6B-F76E-C701-E0F9-43803B91A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4A0A35-8F88-A1BA-416D-1BA86284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E0A9E-8FF6-E601-238B-AD0F207D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550C9-485A-9312-8C53-F01E6C70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2</a:t>
            </a:fld>
            <a:endParaRPr lang="en-US"/>
          </a:p>
        </p:txBody>
      </p:sp>
      <p:sp>
        <p:nvSpPr>
          <p:cNvPr id="6" name="Google Shape;123;p14">
            <a:extLst>
              <a:ext uri="{FF2B5EF4-FFF2-40B4-BE49-F238E27FC236}">
                <a16:creationId xmlns:a16="http://schemas.microsoft.com/office/drawing/2014/main" id="{0422E0B4-14A4-8BA1-A8B0-42182B8BC5F8}"/>
              </a:ext>
            </a:extLst>
          </p:cNvPr>
          <p:cNvSpPr txBox="1">
            <a:spLocks/>
          </p:cNvSpPr>
          <p:nvPr/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  <a:defRPr sz="3600" b="1" i="0" u="none" strike="noStrike" cap="small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1" i="0" u="none" strike="noStrike" kern="0" cap="small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Content</a:t>
            </a:r>
            <a:endParaRPr kumimoji="0" lang="en-US" sz="3600" b="1" i="0" u="none" strike="noStrike" kern="0" cap="small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Google Shape;126;p14">
            <a:extLst>
              <a:ext uri="{FF2B5EF4-FFF2-40B4-BE49-F238E27FC236}">
                <a16:creationId xmlns:a16="http://schemas.microsoft.com/office/drawing/2014/main" id="{2045EDE7-0090-47CA-72C1-F062BD9B55B7}"/>
              </a:ext>
            </a:extLst>
          </p:cNvPr>
          <p:cNvSpPr txBox="1">
            <a:spLocks/>
          </p:cNvSpPr>
          <p:nvPr/>
        </p:nvSpPr>
        <p:spPr>
          <a:xfrm>
            <a:off x="7207250" y="1494265"/>
            <a:ext cx="4984750" cy="4485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Deployment &amp; Hosting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Demonstration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Results &amp; Findings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Future Enhancements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References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Q&amp;A / Thank You</a:t>
            </a:r>
          </a:p>
        </p:txBody>
      </p:sp>
      <p:sp>
        <p:nvSpPr>
          <p:cNvPr id="10" name="Google Shape;124;p14">
            <a:extLst>
              <a:ext uri="{FF2B5EF4-FFF2-40B4-BE49-F238E27FC236}">
                <a16:creationId xmlns:a16="http://schemas.microsoft.com/office/drawing/2014/main" id="{E0588C0C-1876-50E4-3B57-ECD7084A9F50}"/>
              </a:ext>
            </a:extLst>
          </p:cNvPr>
          <p:cNvSpPr txBox="1">
            <a:spLocks/>
          </p:cNvSpPr>
          <p:nvPr/>
        </p:nvSpPr>
        <p:spPr>
          <a:xfrm>
            <a:off x="838200" y="1494266"/>
            <a:ext cx="10515600" cy="468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Introduction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Problem Statement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Proposed Solution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Requirements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Design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 Interface &amp; Features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Testing &amp; Debugging</a:t>
            </a:r>
          </a:p>
          <a:p>
            <a:pPr marL="228600" marR="0" lvl="0" indent="-76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1974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2B909-00B0-5D14-2165-8AE25C8A7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05446C-A8D4-CDEF-B637-0A7A5F3C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CA729-49C6-94B5-AD40-AFC1B9AD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2E06-64ED-B34D-B38D-7747C7C9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AA4EB-598A-5BEE-2FD9-A3C18694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20</a:t>
            </a:fld>
            <a:endParaRPr lang="en-US"/>
          </a:p>
        </p:txBody>
      </p:sp>
      <p:sp>
        <p:nvSpPr>
          <p:cNvPr id="2" name="Google Shape;180;p21">
            <a:extLst>
              <a:ext uri="{FF2B5EF4-FFF2-40B4-BE49-F238E27FC236}">
                <a16:creationId xmlns:a16="http://schemas.microsoft.com/office/drawing/2014/main" id="{65E1CEFD-5EC8-9DB4-2B3B-7F6285152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dirty="0"/>
          </a:p>
        </p:txBody>
      </p:sp>
      <p:sp>
        <p:nvSpPr>
          <p:cNvPr id="10" name="Google Shape;133;p15">
            <a:extLst>
              <a:ext uri="{FF2B5EF4-FFF2-40B4-BE49-F238E27FC236}">
                <a16:creationId xmlns:a16="http://schemas.microsoft.com/office/drawing/2014/main" id="{66156D7A-FD9D-BCC6-068C-253F013E9982}"/>
              </a:ext>
            </a:extLst>
          </p:cNvPr>
          <p:cNvSpPr txBox="1">
            <a:spLocks/>
          </p:cNvSpPr>
          <p:nvPr/>
        </p:nvSpPr>
        <p:spPr>
          <a:xfrm>
            <a:off x="838200" y="1494264"/>
            <a:ext cx="4882376" cy="277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Development methodology: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Requirement Gathering &amp; Analysis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Planning &amp; System Design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Agile Development Process (Iterative Development)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Testing &amp; Quality Assurance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Deployment &amp; Maintenance</a:t>
            </a: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11" name="Google Shape;133;p15">
            <a:extLst>
              <a:ext uri="{FF2B5EF4-FFF2-40B4-BE49-F238E27FC236}">
                <a16:creationId xmlns:a16="http://schemas.microsoft.com/office/drawing/2014/main" id="{C837B57C-7058-82D1-1B2A-2AF1A4BA57A8}"/>
              </a:ext>
            </a:extLst>
          </p:cNvPr>
          <p:cNvSpPr txBox="1">
            <a:spLocks/>
          </p:cNvSpPr>
          <p:nvPr/>
        </p:nvSpPr>
        <p:spPr>
          <a:xfrm>
            <a:off x="6471426" y="1494264"/>
            <a:ext cx="5257800" cy="4036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Programming language and framework used: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Programming language: PHP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</a:rPr>
              <a:t>Backend Development: PHP.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</a:rPr>
              <a:t>Frontend Development: </a:t>
            </a:r>
            <a:r>
              <a:rPr lang="en-US" dirty="0"/>
              <a:t>HTML, CSS</a:t>
            </a:r>
            <a:r>
              <a:rPr lang="en-US" kern="0" dirty="0">
                <a:solidFill>
                  <a:srgbClr val="000000"/>
                </a:solidFill>
              </a:rPr>
              <a:t>.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Frameworks &amp; Libraries: Laravel (PHP), Bootstrap (CSS).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</a:rPr>
              <a:t>Database: MySQL, </a:t>
            </a:r>
            <a:r>
              <a:rPr lang="en-US" dirty="0"/>
              <a:t>SQL Server.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Version control: Git, GitHub</a:t>
            </a:r>
          </a:p>
        </p:txBody>
      </p:sp>
    </p:spTree>
    <p:extLst>
      <p:ext uri="{BB962C8B-B14F-4D97-AF65-F5344CB8AC3E}">
        <p14:creationId xmlns:p14="http://schemas.microsoft.com/office/powerpoint/2010/main" val="258461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3397C-6932-B9A7-DCC6-F25B1C45E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6D2CC4-2FC6-543B-DBFA-2E079D6A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4EFFCD-4436-8648-F530-FF987C582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484F7-56F6-4EB2-7875-32A331DAD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B805B-7E63-C00C-6AA4-C5F7889A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21</a:t>
            </a:fld>
            <a:endParaRPr lang="en-US"/>
          </a:p>
        </p:txBody>
      </p:sp>
      <p:sp>
        <p:nvSpPr>
          <p:cNvPr id="2" name="Google Shape;180;p21">
            <a:extLst>
              <a:ext uri="{FF2B5EF4-FFF2-40B4-BE49-F238E27FC236}">
                <a16:creationId xmlns:a16="http://schemas.microsoft.com/office/drawing/2014/main" id="{C7786B03-B998-BE6C-41D0-997BC5C8A3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dirty="0"/>
          </a:p>
        </p:txBody>
      </p:sp>
      <p:sp>
        <p:nvSpPr>
          <p:cNvPr id="10" name="Google Shape;133;p15">
            <a:extLst>
              <a:ext uri="{FF2B5EF4-FFF2-40B4-BE49-F238E27FC236}">
                <a16:creationId xmlns:a16="http://schemas.microsoft.com/office/drawing/2014/main" id="{716DBFC5-82F4-58D4-6C93-4C843BFD1D72}"/>
              </a:ext>
            </a:extLst>
          </p:cNvPr>
          <p:cNvSpPr txBox="1">
            <a:spLocks/>
          </p:cNvSpPr>
          <p:nvPr/>
        </p:nvSpPr>
        <p:spPr>
          <a:xfrm>
            <a:off x="838199" y="1494264"/>
            <a:ext cx="5885985" cy="4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Challenge Faced: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Requirement Challenges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Design &amp; Architecture Challenges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Development Challenges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Security and Privacy Concerns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Testing &amp; Quality Assurance Challenges</a:t>
            </a:r>
            <a:endParaRPr lang="en-US" kern="0" dirty="0">
              <a:solidFill>
                <a:srgbClr val="000000"/>
              </a:solidFill>
            </a:endParaRP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Performance and Reliability Issues.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User Adoption Challenges</a:t>
            </a: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0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258D6-D5DA-97EF-948D-24001B91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F62528-51D6-543D-C891-B46D852B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029F1-0D46-1B9F-D7CA-D481BEAA1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143F3-A80C-D065-A0D9-6DA46601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281A2-C5DF-1DB9-9542-B895CC87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22</a:t>
            </a:fld>
            <a:endParaRPr lang="en-US"/>
          </a:p>
        </p:txBody>
      </p:sp>
      <p:sp>
        <p:nvSpPr>
          <p:cNvPr id="2" name="Google Shape;188;p22">
            <a:extLst>
              <a:ext uri="{FF2B5EF4-FFF2-40B4-BE49-F238E27FC236}">
                <a16:creationId xmlns:a16="http://schemas.microsoft.com/office/drawing/2014/main" id="{EE1965A6-EEC3-87F8-D09C-6AE2B051A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Testing &amp; Debugging</a:t>
            </a:r>
            <a:endParaRPr dirty="0"/>
          </a:p>
        </p:txBody>
      </p:sp>
      <p:sp>
        <p:nvSpPr>
          <p:cNvPr id="6" name="Google Shape;133;p15">
            <a:extLst>
              <a:ext uri="{FF2B5EF4-FFF2-40B4-BE49-F238E27FC236}">
                <a16:creationId xmlns:a16="http://schemas.microsoft.com/office/drawing/2014/main" id="{E4DE0D29-9669-0666-AE49-FFEB06BE300B}"/>
              </a:ext>
            </a:extLst>
          </p:cNvPr>
          <p:cNvSpPr txBox="1">
            <a:spLocks/>
          </p:cNvSpPr>
          <p:nvPr/>
        </p:nvSpPr>
        <p:spPr>
          <a:xfrm>
            <a:off x="838199" y="1494264"/>
            <a:ext cx="5885985" cy="4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Types of testing conducted: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Functional Testing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Non-Functional Testing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Regression &amp; Maintenance Testing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Database Testing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2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36E73-D127-64CA-7F02-F3D59945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A29CBC-A670-745E-926F-353F2DC08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7816DA-E23B-D801-BA15-331E61FF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CA3E0-0265-1BC7-E512-7BFD2FA9F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3BA33-F6C1-079D-9AFF-B506922E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23</a:t>
            </a:fld>
            <a:endParaRPr lang="en-US"/>
          </a:p>
        </p:txBody>
      </p:sp>
      <p:sp>
        <p:nvSpPr>
          <p:cNvPr id="2" name="Google Shape;188;p22">
            <a:extLst>
              <a:ext uri="{FF2B5EF4-FFF2-40B4-BE49-F238E27FC236}">
                <a16:creationId xmlns:a16="http://schemas.microsoft.com/office/drawing/2014/main" id="{C6171A60-B427-F2C0-932F-FBE382D203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Testing &amp; Debugging (Test Cases &amp; Results)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C209BB-3E79-BD7A-D04C-94DA95594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395988"/>
              </p:ext>
            </p:extLst>
          </p:nvPr>
        </p:nvGraphicFramePr>
        <p:xfrm>
          <a:off x="1981200" y="1382751"/>
          <a:ext cx="8229600" cy="5326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1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336"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Scenario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Expected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1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with valid credentials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Dashboard should load successfully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991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with invalid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Error: 'Invalid credentials'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991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with empty 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Error: 'Fields cannot be empty'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30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Password reset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Password successfully updated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30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new student with valid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Student record created successfully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896874"/>
                  </a:ext>
                </a:extLst>
              </a:tr>
              <a:tr h="489991"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student with missing 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Error: 'All fields are mandatory'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725622"/>
                  </a:ext>
                </a:extLst>
              </a:tr>
              <a:tr h="489991"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TC-0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Enroll in a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Enrollment successful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464663"/>
                  </a:ext>
                </a:extLst>
              </a:tr>
              <a:tr h="489991"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an enrolled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Course removed from student's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304018"/>
                  </a:ext>
                </a:extLst>
              </a:tr>
              <a:tr h="4899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TC-09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Generate student performance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 generated successfully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59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576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F37F7-A12B-779E-8E9A-5E4B8FED6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DD3BFA-4DC4-ECE6-08D9-A5E4685A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6C4747-2B19-1945-E5DA-52A26EA2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AC719-6D27-D284-5500-B34F733A3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CD4E0-3820-C463-8716-B6E18562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24</a:t>
            </a:fld>
            <a:endParaRPr lang="en-US"/>
          </a:p>
        </p:txBody>
      </p:sp>
      <p:sp>
        <p:nvSpPr>
          <p:cNvPr id="8" name="Google Shape;196;p23">
            <a:extLst>
              <a:ext uri="{FF2B5EF4-FFF2-40B4-BE49-F238E27FC236}">
                <a16:creationId xmlns:a16="http://schemas.microsoft.com/office/drawing/2014/main" id="{921D50FD-0056-102A-F163-34CA65956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Deployment &amp; Hosting</a:t>
            </a:r>
            <a:endParaRPr dirty="0"/>
          </a:p>
        </p:txBody>
      </p:sp>
      <p:sp>
        <p:nvSpPr>
          <p:cNvPr id="2" name="Google Shape;133;p15">
            <a:extLst>
              <a:ext uri="{FF2B5EF4-FFF2-40B4-BE49-F238E27FC236}">
                <a16:creationId xmlns:a16="http://schemas.microsoft.com/office/drawing/2014/main" id="{45F95510-9EA8-3408-F68D-5F122F0DEB16}"/>
              </a:ext>
            </a:extLst>
          </p:cNvPr>
          <p:cNvSpPr txBox="1">
            <a:spLocks/>
          </p:cNvSpPr>
          <p:nvPr/>
        </p:nvSpPr>
        <p:spPr>
          <a:xfrm>
            <a:off x="838199" y="1494264"/>
            <a:ext cx="10424533" cy="4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This web project is deployed in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Local Server.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Hosting Platform: XAMPP</a:t>
            </a:r>
            <a:endParaRPr lang="en-US" dirty="0"/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Installation or Setup Process: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Clone the Repository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Install Backend Dependencies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Configure Database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Start Backend Server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Install Frontend Dependencies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Configure Frontend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Start Frontend Server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endParaRPr lang="en-US" dirty="0"/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63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5DE57-B19D-2BBB-60FF-0289C53CB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73AFFD-5094-3B6C-C881-CB3EDF630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B50038-2341-6782-727C-71683D07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509BE-C6AA-D9D4-5583-7F18CE04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1F65D-E386-25CC-16B3-D776AFE1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25</a:t>
            </a:fld>
            <a:endParaRPr lang="en-US"/>
          </a:p>
        </p:txBody>
      </p:sp>
      <p:sp>
        <p:nvSpPr>
          <p:cNvPr id="2" name="Google Shape;212;p25">
            <a:extLst>
              <a:ext uri="{FF2B5EF4-FFF2-40B4-BE49-F238E27FC236}">
                <a16:creationId xmlns:a16="http://schemas.microsoft.com/office/drawing/2014/main" id="{BF97FBCC-5EA5-2A27-ED22-01104CCC8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Results &amp; Findings</a:t>
            </a:r>
            <a:endParaRPr dirty="0"/>
          </a:p>
        </p:txBody>
      </p:sp>
      <p:sp>
        <p:nvSpPr>
          <p:cNvPr id="6" name="Google Shape;133;p15">
            <a:extLst>
              <a:ext uri="{FF2B5EF4-FFF2-40B4-BE49-F238E27FC236}">
                <a16:creationId xmlns:a16="http://schemas.microsoft.com/office/drawing/2014/main" id="{C853E11D-1367-A6F9-A90F-546213841376}"/>
              </a:ext>
            </a:extLst>
          </p:cNvPr>
          <p:cNvSpPr txBox="1">
            <a:spLocks/>
          </p:cNvSpPr>
          <p:nvPr/>
        </p:nvSpPr>
        <p:spPr>
          <a:xfrm>
            <a:off x="838199" y="1494264"/>
            <a:ext cx="10424533" cy="4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Centralized Student Data Management.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Efficient Record Keeping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Grade and Performance Management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User Role Management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Secure and Accessible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Reduced Paperwork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endParaRPr lang="en-US" dirty="0"/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50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56CB7-75EE-1ACF-8669-32DFD925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A74035-0FA6-52F0-3D30-2AFBAA12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8B2DE2-6AB3-C1B0-9A11-4D7B7B08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499F-0C6C-300E-C918-BC799A98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4906B-5D0E-45E3-65F3-7C58DD23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26</a:t>
            </a:fld>
            <a:endParaRPr lang="en-US"/>
          </a:p>
        </p:txBody>
      </p:sp>
      <p:sp>
        <p:nvSpPr>
          <p:cNvPr id="2" name="Google Shape;212;p25">
            <a:extLst>
              <a:ext uri="{FF2B5EF4-FFF2-40B4-BE49-F238E27FC236}">
                <a16:creationId xmlns:a16="http://schemas.microsoft.com/office/drawing/2014/main" id="{0A95D079-B7A1-C7AF-4F8E-E64B7CDA73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Results &amp; Findings (Comparison with Existing Solutions)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073003"/>
              </p:ext>
            </p:extLst>
          </p:nvPr>
        </p:nvGraphicFramePr>
        <p:xfrm>
          <a:off x="1981200" y="1448350"/>
          <a:ext cx="8229600" cy="4931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5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837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Student Information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Existing Solutions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195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be tailored to specific institutional needs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Often rigid, limited customization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837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cost-effective for small institutions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Expensive licensing &amp; maintenance fees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837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Ease of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Simplified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Complex, requires 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837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integrate with other school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Pre-integrated, but costly for extras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837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Security &amp; Privacy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 security based on roles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security, but less customizable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837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Tailored reporting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Predefined reports, limited customization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1195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Technical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Requires in-house/outsourced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Professional support, high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02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EC860-2F60-0892-8323-DCBBF8491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2CDAD0-5A11-136A-713E-616D2591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DBACFE-1B1F-BED8-B7A7-3B1B9C855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0FD2-4862-F42B-5156-C20BF4B7E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20B1F-F8D7-6A40-45E2-8BC399C9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27</a:t>
            </a:fld>
            <a:endParaRPr lang="en-US"/>
          </a:p>
        </p:txBody>
      </p:sp>
      <p:sp>
        <p:nvSpPr>
          <p:cNvPr id="10" name="Google Shape;220;p26">
            <a:extLst>
              <a:ext uri="{FF2B5EF4-FFF2-40B4-BE49-F238E27FC236}">
                <a16:creationId xmlns:a16="http://schemas.microsoft.com/office/drawing/2014/main" id="{3D060DD3-5586-D006-195C-05886C182704}"/>
              </a:ext>
            </a:extLst>
          </p:cNvPr>
          <p:cNvSpPr txBox="1">
            <a:spLocks/>
          </p:cNvSpPr>
          <p:nvPr/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  <a:defRPr sz="3600" b="1" i="0" u="none" strike="noStrike" cap="small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1" i="0" u="none" strike="noStrike" kern="0" cap="small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Future Enhancements</a:t>
            </a:r>
            <a:endParaRPr kumimoji="0" lang="en-US" sz="3600" b="1" i="0" u="none" strike="noStrike" kern="0" cap="small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33;p15">
            <a:extLst>
              <a:ext uri="{FF2B5EF4-FFF2-40B4-BE49-F238E27FC236}">
                <a16:creationId xmlns:a16="http://schemas.microsoft.com/office/drawing/2014/main" id="{1D7B1F46-C44E-F89E-9FCF-76D0A99E3025}"/>
              </a:ext>
            </a:extLst>
          </p:cNvPr>
          <p:cNvSpPr txBox="1">
            <a:spLocks/>
          </p:cNvSpPr>
          <p:nvPr/>
        </p:nvSpPr>
        <p:spPr>
          <a:xfrm>
            <a:off x="838199" y="1494264"/>
            <a:ext cx="10424533" cy="4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Mobile application support (Android, IOS)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Online fee management.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Timetable management.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Automated Notifications.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Integrated Learning Management System (LMS).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Chat and Discussion Forum.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Attendance Tracking.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Parent and Student Portals.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endParaRPr lang="en-US" sz="2000" dirty="0"/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endParaRPr lang="en-US" dirty="0"/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852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C89BB-94C6-2533-A357-0518EBC0B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2CA64F-1A24-4567-3CF7-687C07CC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96DF39-07E0-433F-5A98-B4455817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C452E-DE11-A7F1-D324-C73EC708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B528F-818D-9F70-4593-9AD8BEA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28</a:t>
            </a:fld>
            <a:endParaRPr lang="en-US"/>
          </a:p>
        </p:txBody>
      </p:sp>
      <p:sp>
        <p:nvSpPr>
          <p:cNvPr id="6" name="Google Shape;240;p27">
            <a:extLst>
              <a:ext uri="{FF2B5EF4-FFF2-40B4-BE49-F238E27FC236}">
                <a16:creationId xmlns:a16="http://schemas.microsoft.com/office/drawing/2014/main" id="{9C54F265-E2F0-DADB-3CC6-CCE9546BA720}"/>
              </a:ext>
            </a:extLst>
          </p:cNvPr>
          <p:cNvSpPr txBox="1">
            <a:spLocks/>
          </p:cNvSpPr>
          <p:nvPr/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  <a:defRPr sz="3600" b="1" i="0" u="none" strike="noStrike" cap="small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1" i="0" u="none" strike="noStrike" kern="0" cap="small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  <a:endParaRPr kumimoji="0" lang="en-US" sz="3600" b="1" i="0" u="none" strike="noStrike" kern="0" cap="small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33;p15">
            <a:extLst>
              <a:ext uri="{FF2B5EF4-FFF2-40B4-BE49-F238E27FC236}">
                <a16:creationId xmlns:a16="http://schemas.microsoft.com/office/drawing/2014/main" id="{8BB53587-761D-587B-C65C-6053559B0280}"/>
              </a:ext>
            </a:extLst>
          </p:cNvPr>
          <p:cNvSpPr txBox="1">
            <a:spLocks/>
          </p:cNvSpPr>
          <p:nvPr/>
        </p:nvSpPr>
        <p:spPr>
          <a:xfrm>
            <a:off x="838199" y="1494264"/>
            <a:ext cx="10424533" cy="4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b="1" dirty="0"/>
              <a:t>Project Name:</a:t>
            </a:r>
            <a:r>
              <a:rPr lang="en-US" sz="2000" dirty="0"/>
              <a:t> Student Information System (SIS)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b="1" dirty="0"/>
              <a:t>Purpose:</a:t>
            </a:r>
            <a:r>
              <a:rPr lang="en-US" sz="2000" dirty="0"/>
              <a:t> To provide a digital platform for managing and organizing student-related data, enhancing administrative efficiency, and improving communication between students, teachers, and parents.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b="1" dirty="0"/>
              <a:t>Target Users: </a:t>
            </a:r>
            <a:r>
              <a:rPr lang="en-US" sz="2000" dirty="0"/>
              <a:t>Students, Teachers, Parents, School Administrators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b="1" dirty="0"/>
              <a:t>Key Features:</a:t>
            </a:r>
            <a:r>
              <a:rPr lang="en-US" sz="2000" dirty="0"/>
              <a:t> Centralized student data management (personal information, academic records, attendance)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Grade and performance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User role-based access for teachers and admins</a:t>
            </a:r>
            <a:endParaRPr lang="en-US" sz="2000" dirty="0"/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endParaRPr lang="en-US" sz="2000" dirty="0"/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2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8C64C-F97E-0DE8-FB6A-84AC1253C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1FCEFC-90E0-1B23-408B-2A1417EB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6B3BB7-F4AE-CE9D-25EF-5D36CF47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483D6-3864-DAE2-79C8-E6F15C2F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2B9A7-7551-577B-FA48-02292350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29</a:t>
            </a:fld>
            <a:endParaRPr lang="en-US"/>
          </a:p>
        </p:txBody>
      </p:sp>
      <p:sp>
        <p:nvSpPr>
          <p:cNvPr id="6" name="Google Shape;240;p27">
            <a:extLst>
              <a:ext uri="{FF2B5EF4-FFF2-40B4-BE49-F238E27FC236}">
                <a16:creationId xmlns:a16="http://schemas.microsoft.com/office/drawing/2014/main" id="{C28001F9-6C69-8039-B781-4FC44286B3FB}"/>
              </a:ext>
            </a:extLst>
          </p:cNvPr>
          <p:cNvSpPr txBox="1">
            <a:spLocks/>
          </p:cNvSpPr>
          <p:nvPr/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  <a:defRPr sz="3600" b="1" i="0" u="none" strike="noStrike" cap="small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1" i="0" u="none" strike="noStrike" kern="0" cap="small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  <a:endParaRPr kumimoji="0" lang="en-US" sz="3600" b="1" i="0" u="none" strike="noStrike" kern="0" cap="small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33;p15">
            <a:extLst>
              <a:ext uri="{FF2B5EF4-FFF2-40B4-BE49-F238E27FC236}">
                <a16:creationId xmlns:a16="http://schemas.microsoft.com/office/drawing/2014/main" id="{D355696E-BEED-5425-78DD-128FD1CE97E1}"/>
              </a:ext>
            </a:extLst>
          </p:cNvPr>
          <p:cNvSpPr txBox="1">
            <a:spLocks/>
          </p:cNvSpPr>
          <p:nvPr/>
        </p:nvSpPr>
        <p:spPr>
          <a:xfrm>
            <a:off x="838199" y="1494264"/>
            <a:ext cx="10424533" cy="4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 dirty="0"/>
              <a:t>Benefits:</a:t>
            </a:r>
            <a:r>
              <a:rPr lang="en-US" sz="2000" dirty="0"/>
              <a:t> Reduces paperwork and manual record-keeping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Improves accuracy and accessibility of student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Enhances communication and transparency across school systems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a secure and centralized platform for sensitive information</a:t>
            </a: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/>
              <a:t>Planned Future Features:</a:t>
            </a:r>
            <a:r>
              <a:rPr lang="en-US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Mobile app support, online fee management, and timetable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Integrated Learning Management System (LMS) and chat forum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Advanced reporting and analytics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endParaRPr lang="en-US" sz="2000" dirty="0"/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49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2728D9-082A-B381-1500-141BAA026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5C5FE1-7A8E-0E18-2219-27168285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BB4E2-3593-FB2A-B193-6EB6F8FC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76BDC-D0C0-379B-42E8-C8D580A8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3</a:t>
            </a:fld>
            <a:endParaRPr lang="en-US"/>
          </a:p>
        </p:txBody>
      </p:sp>
      <p:sp>
        <p:nvSpPr>
          <p:cNvPr id="2" name="Google Shape;132;p15">
            <a:extLst>
              <a:ext uri="{FF2B5EF4-FFF2-40B4-BE49-F238E27FC236}">
                <a16:creationId xmlns:a16="http://schemas.microsoft.com/office/drawing/2014/main" id="{9E8B860B-42E2-E51A-B409-95679D3A84FA}"/>
              </a:ext>
            </a:extLst>
          </p:cNvPr>
          <p:cNvSpPr txBox="1">
            <a:spLocks/>
          </p:cNvSpPr>
          <p:nvPr/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  <a:defRPr sz="3600" b="1" i="0" u="none" strike="noStrike" cap="small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1" i="0" u="none" strike="noStrike" kern="0" cap="small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Introduction</a:t>
            </a:r>
          </a:p>
        </p:txBody>
      </p:sp>
      <p:sp>
        <p:nvSpPr>
          <p:cNvPr id="6" name="Google Shape;133;p15">
            <a:extLst>
              <a:ext uri="{FF2B5EF4-FFF2-40B4-BE49-F238E27FC236}">
                <a16:creationId xmlns:a16="http://schemas.microsoft.com/office/drawing/2014/main" id="{A82E04FE-4EC0-3DAF-4334-E2EC8C1D5EBE}"/>
              </a:ext>
            </a:extLst>
          </p:cNvPr>
          <p:cNvSpPr txBox="1">
            <a:spLocks/>
          </p:cNvSpPr>
          <p:nvPr/>
        </p:nvSpPr>
        <p:spPr>
          <a:xfrm>
            <a:off x="838200" y="1494266"/>
            <a:ext cx="5005039" cy="21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Background of the Problem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Manual Record-Keeping Issues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Limited Accessibility &amp; Efficiency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Security &amp; Data Integrity Concerns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Scalability &amp; Management Issues</a:t>
            </a: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7" name="Google Shape;133;p15">
            <a:extLst>
              <a:ext uri="{FF2B5EF4-FFF2-40B4-BE49-F238E27FC236}">
                <a16:creationId xmlns:a16="http://schemas.microsoft.com/office/drawing/2014/main" id="{2DA9B7DB-1592-82EC-462F-DF7624243006}"/>
              </a:ext>
            </a:extLst>
          </p:cNvPr>
          <p:cNvSpPr txBox="1">
            <a:spLocks/>
          </p:cNvSpPr>
          <p:nvPr/>
        </p:nvSpPr>
        <p:spPr>
          <a:xfrm>
            <a:off x="6096000" y="1494265"/>
            <a:ext cx="5843239" cy="212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Motivation </a:t>
            </a:r>
            <a:r>
              <a:rPr lang="en-US" dirty="0"/>
              <a:t>for the Project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Need for Centralized Student Data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Improved Accuracy &amp; Reduced Errors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Faster Access to Information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Enhancing Communication &amp; Transparency</a:t>
            </a:r>
          </a:p>
        </p:txBody>
      </p:sp>
      <p:sp>
        <p:nvSpPr>
          <p:cNvPr id="8" name="Google Shape;133;p15">
            <a:extLst>
              <a:ext uri="{FF2B5EF4-FFF2-40B4-BE49-F238E27FC236}">
                <a16:creationId xmlns:a16="http://schemas.microsoft.com/office/drawing/2014/main" id="{0349300C-79D2-D2A4-4875-324716F65F26}"/>
              </a:ext>
            </a:extLst>
          </p:cNvPr>
          <p:cNvSpPr txBox="1">
            <a:spLocks/>
          </p:cNvSpPr>
          <p:nvPr/>
        </p:nvSpPr>
        <p:spPr>
          <a:xfrm>
            <a:off x="838199" y="3624146"/>
            <a:ext cx="5005039" cy="272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 </a:t>
            </a:r>
            <a:r>
              <a:rPr lang="en-US" dirty="0"/>
              <a:t>Scope &amp; Objectives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Centralized Data Management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Automation &amp; Efficiency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User-Friendly Interface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Real-time Access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Security &amp; Privacy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Scalability &amp; Integration</a:t>
            </a: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30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BF6DD-DBF9-81F2-9138-D217A07D7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D242EC-DC31-80E1-DC9D-BFD938AF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5C9AA7-DD31-94AA-5623-C287BB7A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1CA25-2299-BB00-30BA-D2446540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87429-CB31-30A2-43A0-2B66B3F0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30</a:t>
            </a:fld>
            <a:endParaRPr lang="en-US"/>
          </a:p>
        </p:txBody>
      </p:sp>
      <p:sp>
        <p:nvSpPr>
          <p:cNvPr id="2" name="Google Shape;250;p28">
            <a:extLst>
              <a:ext uri="{FF2B5EF4-FFF2-40B4-BE49-F238E27FC236}">
                <a16:creationId xmlns:a16="http://schemas.microsoft.com/office/drawing/2014/main" id="{F7C052A7-A3E0-CB11-99CE-2E61109A7A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dirty="0"/>
          </a:p>
        </p:txBody>
      </p:sp>
      <p:sp>
        <p:nvSpPr>
          <p:cNvPr id="6" name="Google Shape;133;p15">
            <a:extLst>
              <a:ext uri="{FF2B5EF4-FFF2-40B4-BE49-F238E27FC236}">
                <a16:creationId xmlns:a16="http://schemas.microsoft.com/office/drawing/2014/main" id="{CBCCB136-2559-C758-3774-95F291FCDED7}"/>
              </a:ext>
            </a:extLst>
          </p:cNvPr>
          <p:cNvSpPr txBox="1">
            <a:spLocks/>
          </p:cNvSpPr>
          <p:nvPr/>
        </p:nvSpPr>
        <p:spPr>
          <a:xfrm>
            <a:off x="838199" y="1494264"/>
            <a:ext cx="10424533" cy="4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A.A.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Eludire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(August 30, 2015). Design and Implementation of Student Academic Record Management System. Retrieved from Academia: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https://www.academia.edu/20105861/The_Design_and_Implementation_of_Student_Academic_Record_Management_System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Abuka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V. (May 2019). Design and Implementation of Student Information System. Retrieved from   Academia: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https://www.academia.edu/41948679/Design_and_Implementation_of_a_Student_Information_System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Alwan,   M.   (2015,   January   9).  What  is   System   Development   Life   Cycle?  Retrieved   from Airbrake: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https://airbrake.io/blog/sdlc/what-is-system-development-life-cycle</a:t>
            </a: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196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E47CF-21F0-7964-3913-46D1AF125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070A4C-99EC-C007-A83B-B5ACEEE9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3E5B8D-3D03-14A6-A7F6-681B3390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2FF7A-CC90-F722-69C4-43D20FC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E3B60-E02B-93C9-2195-DDA6E3AA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31</a:t>
            </a:fld>
            <a:endParaRPr lang="en-US"/>
          </a:p>
        </p:txBody>
      </p:sp>
      <p:sp>
        <p:nvSpPr>
          <p:cNvPr id="2" name="Google Shape;250;p28">
            <a:extLst>
              <a:ext uri="{FF2B5EF4-FFF2-40B4-BE49-F238E27FC236}">
                <a16:creationId xmlns:a16="http://schemas.microsoft.com/office/drawing/2014/main" id="{EB74BABA-22D3-1156-FB39-137F72109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dirty="0"/>
          </a:p>
        </p:txBody>
      </p:sp>
      <p:sp>
        <p:nvSpPr>
          <p:cNvPr id="6" name="Google Shape;133;p15">
            <a:extLst>
              <a:ext uri="{FF2B5EF4-FFF2-40B4-BE49-F238E27FC236}">
                <a16:creationId xmlns:a16="http://schemas.microsoft.com/office/drawing/2014/main" id="{5A3A300A-BB62-A282-ED07-AD12C7B1B062}"/>
              </a:ext>
            </a:extLst>
          </p:cNvPr>
          <p:cNvSpPr txBox="1">
            <a:spLocks/>
          </p:cNvSpPr>
          <p:nvPr/>
        </p:nvSpPr>
        <p:spPr>
          <a:xfrm>
            <a:off x="838199" y="1494264"/>
            <a:ext cx="10424533" cy="4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Didacus,   (2018).  What   Does   System   Design   Mean?.   Retrieved   from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techopedia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https://www.techopedia.com/definition/29998/system-design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Gagliordi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 N. (2014, August  21). US universities at greater risk for security breaches than  retail   and   healthcare:   BitSight.   Retrieved   from   ZDNet: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https://www.zdnet.com/article/us-universities-at-greater-risk-for-security-breaches-than-retail-and-healthcare-bitsight/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br>
              <a:rPr lang="en-US" sz="1600" dirty="0"/>
            </a:br>
            <a:endParaRPr lang="en-US" sz="2000" dirty="0"/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606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02E6B-7233-67A2-F850-18C1DE192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1CFC3-F006-1E6A-C6C9-8683C95A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D9813-2CD3-656F-6A5E-208279E5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EA780-5763-1D5F-8AE9-B617096C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3B7CF-BC08-D5C2-3A41-1851A4E9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0EBD-A9CA-738E-6BBF-BAA593DF9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DB6B8A-C0C2-D1E4-7798-C5EEAAC8E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86CF77-7689-FD91-A7E3-EEB32C848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6CE61-5EB5-5CBF-C044-B2CC9105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6E53E-BE1E-C27B-A19B-0536836E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4</a:t>
            </a:fld>
            <a:endParaRPr lang="en-US"/>
          </a:p>
        </p:txBody>
      </p:sp>
      <p:sp>
        <p:nvSpPr>
          <p:cNvPr id="2" name="Google Shape;140;p16">
            <a:extLst>
              <a:ext uri="{FF2B5EF4-FFF2-40B4-BE49-F238E27FC236}">
                <a16:creationId xmlns:a16="http://schemas.microsoft.com/office/drawing/2014/main" id="{6420A55F-BAC0-0930-6B8F-A85870F9AFB4}"/>
              </a:ext>
            </a:extLst>
          </p:cNvPr>
          <p:cNvSpPr txBox="1">
            <a:spLocks/>
          </p:cNvSpPr>
          <p:nvPr/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  <a:defRPr sz="3600" b="1" i="0" u="none" strike="noStrike" cap="small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1" i="0" u="none" strike="noStrike" kern="0" cap="small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Problem Statement</a:t>
            </a:r>
            <a:endParaRPr kumimoji="0" lang="en-US" sz="3600" b="1" i="0" u="none" strike="noStrike" kern="0" cap="small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3;p15">
            <a:extLst>
              <a:ext uri="{FF2B5EF4-FFF2-40B4-BE49-F238E27FC236}">
                <a16:creationId xmlns:a16="http://schemas.microsoft.com/office/drawing/2014/main" id="{70DE2470-1D30-E399-E8BD-B1608A262AE3}"/>
              </a:ext>
            </a:extLst>
          </p:cNvPr>
          <p:cNvSpPr txBox="1">
            <a:spLocks/>
          </p:cNvSpPr>
          <p:nvPr/>
        </p:nvSpPr>
        <p:spPr>
          <a:xfrm>
            <a:off x="838200" y="1494265"/>
            <a:ext cx="4257907" cy="217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Problem Definition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Manual or outdated systems.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Disorganized records.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Time-consuming tasks and miscommunication.</a:t>
            </a: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8" name="Google Shape;133;p15">
            <a:extLst>
              <a:ext uri="{FF2B5EF4-FFF2-40B4-BE49-F238E27FC236}">
                <a16:creationId xmlns:a16="http://schemas.microsoft.com/office/drawing/2014/main" id="{9C0AD684-75B6-B89B-0197-437F418B529C}"/>
              </a:ext>
            </a:extLst>
          </p:cNvPr>
          <p:cNvSpPr txBox="1">
            <a:spLocks/>
          </p:cNvSpPr>
          <p:nvPr/>
        </p:nvSpPr>
        <p:spPr>
          <a:xfrm>
            <a:off x="6096000" y="1494265"/>
            <a:ext cx="4731834" cy="243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Significance of the Problem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Ensures smooth operations.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Manual handling leads to difficulty.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Improves communication, accuracy, and saves time.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Tracking student data.</a:t>
            </a: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9" name="Google Shape;133;p15">
            <a:extLst>
              <a:ext uri="{FF2B5EF4-FFF2-40B4-BE49-F238E27FC236}">
                <a16:creationId xmlns:a16="http://schemas.microsoft.com/office/drawing/2014/main" id="{328587C3-D0CF-FB92-0F19-4567A0233231}"/>
              </a:ext>
            </a:extLst>
          </p:cNvPr>
          <p:cNvSpPr txBox="1">
            <a:spLocks/>
          </p:cNvSpPr>
          <p:nvPr/>
        </p:nvSpPr>
        <p:spPr>
          <a:xfrm>
            <a:off x="838200" y="3925229"/>
            <a:ext cx="6711176" cy="2428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Gap Filled by the Student Information System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Centralized Platform.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Task Automation.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Efficiency Boost.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Improved Communication.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Real-Time Access.</a:t>
            </a: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2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9F25-B733-502E-E135-27F17230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6C5DA9-4F62-F634-423B-85E4ECC5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D69537-BD17-E26C-9A76-3C364ED3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E0D53-3545-96DC-F77E-7ED9A1A1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E63D2-1B55-2D64-94BA-27DF0075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5</a:t>
            </a:fld>
            <a:endParaRPr lang="en-US"/>
          </a:p>
        </p:txBody>
      </p:sp>
      <p:sp>
        <p:nvSpPr>
          <p:cNvPr id="2" name="Google Shape;148;p17">
            <a:extLst>
              <a:ext uri="{FF2B5EF4-FFF2-40B4-BE49-F238E27FC236}">
                <a16:creationId xmlns:a16="http://schemas.microsoft.com/office/drawing/2014/main" id="{49674D30-DE3C-B13D-7C87-3F6B6F793C0F}"/>
              </a:ext>
            </a:extLst>
          </p:cNvPr>
          <p:cNvSpPr txBox="1">
            <a:spLocks/>
          </p:cNvSpPr>
          <p:nvPr/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  <a:defRPr sz="3600" b="1" i="0" u="none" strike="noStrike" cap="small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1" i="0" u="none" strike="noStrike" kern="0" cap="small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Proposed Solution</a:t>
            </a:r>
            <a:endParaRPr kumimoji="0" lang="en-US" sz="3600" b="1" i="0" u="none" strike="noStrike" kern="0" cap="small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33;p15">
            <a:extLst>
              <a:ext uri="{FF2B5EF4-FFF2-40B4-BE49-F238E27FC236}">
                <a16:creationId xmlns:a16="http://schemas.microsoft.com/office/drawing/2014/main" id="{98DDDF24-EEAD-890C-5FB2-24854FE0F060}"/>
              </a:ext>
            </a:extLst>
          </p:cNvPr>
          <p:cNvSpPr txBox="1">
            <a:spLocks/>
          </p:cNvSpPr>
          <p:nvPr/>
        </p:nvSpPr>
        <p:spPr>
          <a:xfrm>
            <a:off x="838200" y="1494264"/>
            <a:ext cx="4168698" cy="277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Description of the software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Student Registration.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Course Management.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Department Management.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Grading System.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Reports &amp; Analytics.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kern="0" dirty="0">
                <a:solidFill>
                  <a:srgbClr val="000000"/>
                </a:solidFill>
              </a:rPr>
              <a:t>User Roles &amp; Authentication.</a:t>
            </a:r>
          </a:p>
        </p:txBody>
      </p:sp>
      <p:sp>
        <p:nvSpPr>
          <p:cNvPr id="10" name="Google Shape;133;p15">
            <a:extLst>
              <a:ext uri="{FF2B5EF4-FFF2-40B4-BE49-F238E27FC236}">
                <a16:creationId xmlns:a16="http://schemas.microsoft.com/office/drawing/2014/main" id="{C3E0689B-4B24-0A60-11AE-38079C7E50CC}"/>
              </a:ext>
            </a:extLst>
          </p:cNvPr>
          <p:cNvSpPr txBox="1">
            <a:spLocks/>
          </p:cNvSpPr>
          <p:nvPr/>
        </p:nvSpPr>
        <p:spPr>
          <a:xfrm>
            <a:off x="6096000" y="1494264"/>
            <a:ext cx="5936166" cy="277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Benefits and advantages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Improved efficiency.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Better communication.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Real-time access.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Reduces errors and duplication</a:t>
            </a:r>
            <a:r>
              <a:rPr lang="en-US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2" name="Google Shape;133;p15">
            <a:extLst>
              <a:ext uri="{FF2B5EF4-FFF2-40B4-BE49-F238E27FC236}">
                <a16:creationId xmlns:a16="http://schemas.microsoft.com/office/drawing/2014/main" id="{2EE63AD7-69C5-43FB-9FAF-26E691E96C50}"/>
              </a:ext>
            </a:extLst>
          </p:cNvPr>
          <p:cNvSpPr txBox="1">
            <a:spLocks/>
          </p:cNvSpPr>
          <p:nvPr/>
        </p:nvSpPr>
        <p:spPr>
          <a:xfrm>
            <a:off x="6096000" y="3710843"/>
            <a:ext cx="3124986" cy="17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Target Users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Students.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Teachers.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Administrators.</a:t>
            </a: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81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D3045-F56A-4093-9373-EFA39ECFD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94921A-3DD7-7EAF-580B-26705636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EC7D99-4A14-E648-5D3D-AA36041C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6C191-F7D3-7A6A-14D5-F58B23922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4A0DC-703E-5409-2ABC-D0759B93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6</a:t>
            </a:fld>
            <a:endParaRPr lang="en-US"/>
          </a:p>
        </p:txBody>
      </p:sp>
      <p:sp>
        <p:nvSpPr>
          <p:cNvPr id="7" name="Google Shape;133;p15">
            <a:extLst>
              <a:ext uri="{FF2B5EF4-FFF2-40B4-BE49-F238E27FC236}">
                <a16:creationId xmlns:a16="http://schemas.microsoft.com/office/drawing/2014/main" id="{53989DB6-53BB-8409-3DFF-62C60D785E60}"/>
              </a:ext>
            </a:extLst>
          </p:cNvPr>
          <p:cNvSpPr txBox="1">
            <a:spLocks/>
          </p:cNvSpPr>
          <p:nvPr/>
        </p:nvSpPr>
        <p:spPr>
          <a:xfrm>
            <a:off x="838200" y="1494264"/>
            <a:ext cx="4257907" cy="277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Server (if self-hosted)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Processor: Intel i3/i5 or AMD Ryzen 5/7 (or higher)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RAM: 8GB (minimum), 16GB+ (recommended)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Storage: SSD (256GB+ for fast access)</a:t>
            </a: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10" name="Google Shape;133;p15">
            <a:extLst>
              <a:ext uri="{FF2B5EF4-FFF2-40B4-BE49-F238E27FC236}">
                <a16:creationId xmlns:a16="http://schemas.microsoft.com/office/drawing/2014/main" id="{61F00597-C6A4-E71F-D10B-12C1036718BF}"/>
              </a:ext>
            </a:extLst>
          </p:cNvPr>
          <p:cNvSpPr txBox="1">
            <a:spLocks/>
          </p:cNvSpPr>
          <p:nvPr/>
        </p:nvSpPr>
        <p:spPr>
          <a:xfrm>
            <a:off x="6096000" y="1494264"/>
            <a:ext cx="4631473" cy="277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Client Machines (for users)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Processor: Intel i3/i5 or AMD equivalent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RAM: 4GB (minimum), 8GB+ (recommended)</a:t>
            </a:r>
          </a:p>
          <a:p>
            <a:pPr marL="685800" lvl="1" indent="-228600" algn="just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/>
              <a:t>Storage: 128GB+Display: 1366x768 resolution (minimum)</a:t>
            </a: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6" name="Google Shape;156;p18">
            <a:extLst>
              <a:ext uri="{FF2B5EF4-FFF2-40B4-BE49-F238E27FC236}">
                <a16:creationId xmlns:a16="http://schemas.microsoft.com/office/drawing/2014/main" id="{E4BD6B5F-4E2C-EEF8-4D74-4B7545345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System Requirements (Hardware)</a:t>
            </a:r>
            <a:endParaRPr dirty="0"/>
          </a:p>
        </p:txBody>
      </p:sp>
      <p:sp>
        <p:nvSpPr>
          <p:cNvPr id="14" name="Google Shape;133;p15">
            <a:extLst>
              <a:ext uri="{FF2B5EF4-FFF2-40B4-BE49-F238E27FC236}">
                <a16:creationId xmlns:a16="http://schemas.microsoft.com/office/drawing/2014/main" id="{E63C0460-DE96-E1D0-7040-CD255AFB18E4}"/>
              </a:ext>
            </a:extLst>
          </p:cNvPr>
          <p:cNvSpPr txBox="1">
            <a:spLocks/>
          </p:cNvSpPr>
          <p:nvPr/>
        </p:nvSpPr>
        <p:spPr>
          <a:xfrm>
            <a:off x="838200" y="4270917"/>
            <a:ext cx="4257907" cy="20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/>
              <a:t>Other Peripherals</a:t>
            </a:r>
          </a:p>
          <a:p>
            <a:pPr marL="800100" lvl="1" indent="-342900" algn="just"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defRPr/>
            </a:pPr>
            <a:r>
              <a:rPr lang="en-US" dirty="0"/>
              <a:t>Printer (for reports)</a:t>
            </a:r>
          </a:p>
        </p:txBody>
      </p:sp>
    </p:spTree>
    <p:extLst>
      <p:ext uri="{BB962C8B-B14F-4D97-AF65-F5344CB8AC3E}">
        <p14:creationId xmlns:p14="http://schemas.microsoft.com/office/powerpoint/2010/main" val="1904412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DEE7-859D-3C43-11B7-0B52E68C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392D61-E909-C37D-FE21-E98C9D37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13E428-EF5F-394B-9AD0-12BF8C45C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CF79-DE8B-5DB7-45CA-2EBB74CD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AAF5-4EDB-385B-8CC7-BBEDE35B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/>
              <a:t>7</a:t>
            </a:fld>
            <a:endParaRPr lang="en-US"/>
          </a:p>
        </p:txBody>
      </p:sp>
      <p:sp>
        <p:nvSpPr>
          <p:cNvPr id="7" name="Google Shape;133;p15">
            <a:extLst>
              <a:ext uri="{FF2B5EF4-FFF2-40B4-BE49-F238E27FC236}">
                <a16:creationId xmlns:a16="http://schemas.microsoft.com/office/drawing/2014/main" id="{369B7A6A-059D-C774-2E02-EADE6AD216F8}"/>
              </a:ext>
            </a:extLst>
          </p:cNvPr>
          <p:cNvSpPr txBox="1">
            <a:spLocks/>
          </p:cNvSpPr>
          <p:nvPr/>
        </p:nvSpPr>
        <p:spPr>
          <a:xfrm>
            <a:off x="838201" y="1494264"/>
            <a:ext cx="4324814" cy="436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000" dirty="0"/>
              <a:t>Operating System: Windows 10/11, macOS, or Linux (Ubuntu recommended for servers).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</a:rPr>
              <a:t>Database Management </a:t>
            </a:r>
            <a:r>
              <a:rPr lang="en-US" sz="2000" dirty="0"/>
              <a:t>System: MySQL / SQL Server.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</a:rPr>
              <a:t>Web server: XAMP.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</a:rPr>
              <a:t>Code editor: </a:t>
            </a:r>
            <a:r>
              <a:rPr lang="en-US" sz="2000" dirty="0"/>
              <a:t>Visual Studio Code.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</a:rPr>
              <a:t>XAMP (PHP development).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</a:rPr>
              <a:t>Git (Version control).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6" name="Google Shape;156;p18">
            <a:extLst>
              <a:ext uri="{FF2B5EF4-FFF2-40B4-BE49-F238E27FC236}">
                <a16:creationId xmlns:a16="http://schemas.microsoft.com/office/drawing/2014/main" id="{DC8339A9-D1E3-D36C-87F8-8609DE1B4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13538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System Requirements (Software &amp; Technology)</a:t>
            </a:r>
            <a:endParaRPr sz="3600" dirty="0"/>
          </a:p>
        </p:txBody>
      </p:sp>
      <p:sp>
        <p:nvSpPr>
          <p:cNvPr id="9" name="Google Shape;133;p15">
            <a:extLst>
              <a:ext uri="{FF2B5EF4-FFF2-40B4-BE49-F238E27FC236}">
                <a16:creationId xmlns:a16="http://schemas.microsoft.com/office/drawing/2014/main" id="{AD51BA9B-2912-0B9D-3664-F0557CC9E18A}"/>
              </a:ext>
            </a:extLst>
          </p:cNvPr>
          <p:cNvSpPr txBox="1">
            <a:spLocks/>
          </p:cNvSpPr>
          <p:nvPr/>
        </p:nvSpPr>
        <p:spPr>
          <a:xfrm>
            <a:off x="6096000" y="1494264"/>
            <a:ext cx="4698380" cy="408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Programming language: PHP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</a:rPr>
              <a:t>Backend Development: PHP.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</a:rPr>
              <a:t>Frontend Development: </a:t>
            </a:r>
            <a:r>
              <a:rPr lang="en-US" sz="2000" dirty="0"/>
              <a:t>HTML, CSS.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/>
              <a:t>Frameworks &amp; Libraries: Laravel (PHP), Bootstrap (CSS).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</a:rPr>
              <a:t>Database: MySQL, </a:t>
            </a:r>
            <a:r>
              <a:rPr lang="en-US" sz="2000" dirty="0"/>
              <a:t>SQL Server.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sz="2000" dirty="0"/>
              <a:t>Version control: Git, GitHub</a:t>
            </a:r>
          </a:p>
          <a:p>
            <a:pPr marL="342900" indent="-342900" algn="just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endParaRPr lang="en-US" sz="2000" dirty="0"/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  <a:tabLst/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02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CC03F-67BA-2BDD-A019-6D6B899B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24D937-2235-3C5F-374B-F47B2F22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978791-2090-12E8-DB21-34D8E199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C7CDE-8B8D-DA0A-3C21-2E180339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8/5/2025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2D520-AE85-7495-54BB-8EAEA27F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535F071E-5FD9-D416-74FD-AAE3966932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System Design (System Architecture Diagram)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50CD84-CECC-3ED2-86D1-AA45E141D891}"/>
              </a:ext>
            </a:extLst>
          </p:cNvPr>
          <p:cNvSpPr/>
          <p:nvPr/>
        </p:nvSpPr>
        <p:spPr>
          <a:xfrm>
            <a:off x="5042209" y="2877014"/>
            <a:ext cx="2107581" cy="110397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Student Information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F4D33A-A09E-610A-7C21-174F79E0AF58}"/>
              </a:ext>
            </a:extLst>
          </p:cNvPr>
          <p:cNvSpPr/>
          <p:nvPr/>
        </p:nvSpPr>
        <p:spPr>
          <a:xfrm>
            <a:off x="1473819" y="1773043"/>
            <a:ext cx="2107581" cy="11039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559F4-4FD7-D31B-FFA2-A17233156E47}"/>
              </a:ext>
            </a:extLst>
          </p:cNvPr>
          <p:cNvSpPr/>
          <p:nvPr/>
        </p:nvSpPr>
        <p:spPr>
          <a:xfrm>
            <a:off x="8610599" y="1773042"/>
            <a:ext cx="2107581" cy="11039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271F32-B58C-92B9-4EE3-BFE51F150456}"/>
              </a:ext>
            </a:extLst>
          </p:cNvPr>
          <p:cNvSpPr/>
          <p:nvPr/>
        </p:nvSpPr>
        <p:spPr>
          <a:xfrm>
            <a:off x="1473818" y="4064696"/>
            <a:ext cx="2107581" cy="11039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Courses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54F14B-B632-D27A-D872-F99E583A540D}"/>
              </a:ext>
            </a:extLst>
          </p:cNvPr>
          <p:cNvSpPr/>
          <p:nvPr/>
        </p:nvSpPr>
        <p:spPr>
          <a:xfrm>
            <a:off x="8610599" y="4062028"/>
            <a:ext cx="2107581" cy="11039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Departments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1ECC84-44F4-53A8-0B08-DDDD6E45E440}"/>
              </a:ext>
            </a:extLst>
          </p:cNvPr>
          <p:cNvCxnSpPr>
            <a:stCxn id="6" idx="3"/>
            <a:endCxn id="2" idx="2"/>
          </p:cNvCxnSpPr>
          <p:nvPr/>
        </p:nvCxnSpPr>
        <p:spPr>
          <a:xfrm>
            <a:off x="3581400" y="2325029"/>
            <a:ext cx="1460809" cy="110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CA1C7A-2CD9-1EC5-1F82-A81C8F980605}"/>
              </a:ext>
            </a:extLst>
          </p:cNvPr>
          <p:cNvSpPr txBox="1"/>
          <p:nvPr/>
        </p:nvSpPr>
        <p:spPr>
          <a:xfrm>
            <a:off x="4087986" y="2509061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Manage all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A96F4E-F009-0273-8FBD-C7A389ED9839}"/>
              </a:ext>
            </a:extLst>
          </p:cNvPr>
          <p:cNvCxnSpPr>
            <a:stCxn id="7" idx="1"/>
            <a:endCxn id="2" idx="6"/>
          </p:cNvCxnSpPr>
          <p:nvPr/>
        </p:nvCxnSpPr>
        <p:spPr>
          <a:xfrm flipH="1">
            <a:off x="7149790" y="2325028"/>
            <a:ext cx="1460809" cy="1103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73331D-1208-6108-A6F4-1071CAAC06A0}"/>
              </a:ext>
            </a:extLst>
          </p:cNvPr>
          <p:cNvSpPr txBox="1"/>
          <p:nvPr/>
        </p:nvSpPr>
        <p:spPr>
          <a:xfrm>
            <a:off x="6583364" y="250768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6F6CF3-CE30-0FA2-FE57-6F3A8A291BE0}"/>
              </a:ext>
            </a:extLst>
          </p:cNvPr>
          <p:cNvCxnSpPr>
            <a:stCxn id="2" idx="6"/>
            <a:endCxn id="7" idx="2"/>
          </p:cNvCxnSpPr>
          <p:nvPr/>
        </p:nvCxnSpPr>
        <p:spPr>
          <a:xfrm flipV="1">
            <a:off x="7149790" y="2877013"/>
            <a:ext cx="2514600" cy="551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D1F3C6-0719-D698-F051-D0FC4AEBA068}"/>
              </a:ext>
            </a:extLst>
          </p:cNvPr>
          <p:cNvSpPr txBox="1"/>
          <p:nvPr/>
        </p:nvSpPr>
        <p:spPr>
          <a:xfrm>
            <a:off x="7879121" y="3211543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Academic History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8423E6-2133-BB27-2DD5-B5EECEA13D89}"/>
              </a:ext>
            </a:extLst>
          </p:cNvPr>
          <p:cNvCxnSpPr>
            <a:stCxn id="2" idx="2"/>
            <a:endCxn id="9" idx="3"/>
          </p:cNvCxnSpPr>
          <p:nvPr/>
        </p:nvCxnSpPr>
        <p:spPr>
          <a:xfrm flipH="1">
            <a:off x="3581399" y="3429000"/>
            <a:ext cx="1460810" cy="118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83489E-946D-28F0-C238-F5BF8E69E7A9}"/>
              </a:ext>
            </a:extLst>
          </p:cNvPr>
          <p:cNvSpPr txBox="1"/>
          <p:nvPr/>
        </p:nvSpPr>
        <p:spPr>
          <a:xfrm>
            <a:off x="3341667" y="3613032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E85186-D3D3-C809-2268-330AE31C4E86}"/>
              </a:ext>
            </a:extLst>
          </p:cNvPr>
          <p:cNvCxnSpPr>
            <a:stCxn id="2" idx="6"/>
            <a:endCxn id="10" idx="1"/>
          </p:cNvCxnSpPr>
          <p:nvPr/>
        </p:nvCxnSpPr>
        <p:spPr>
          <a:xfrm>
            <a:off x="7149790" y="3429000"/>
            <a:ext cx="1460809" cy="118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0009052-8927-65CE-21E7-20E1352C2F58}"/>
              </a:ext>
            </a:extLst>
          </p:cNvPr>
          <p:cNvSpPr txBox="1"/>
          <p:nvPr/>
        </p:nvSpPr>
        <p:spPr>
          <a:xfrm>
            <a:off x="6908984" y="4064696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9803D0-C2E6-8D07-142F-AE0C8B037826}"/>
              </a:ext>
            </a:extLst>
          </p:cNvPr>
          <p:cNvSpPr txBox="1"/>
          <p:nvPr/>
        </p:nvSpPr>
        <p:spPr>
          <a:xfrm>
            <a:off x="2673299" y="5406923"/>
            <a:ext cx="6845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System Architecture of Student Information System</a:t>
            </a:r>
          </a:p>
        </p:txBody>
      </p:sp>
    </p:spTree>
    <p:extLst>
      <p:ext uri="{BB962C8B-B14F-4D97-AF65-F5344CB8AC3E}">
        <p14:creationId xmlns:p14="http://schemas.microsoft.com/office/powerpoint/2010/main" val="401192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E5799-5577-BAE4-5636-A3E5FF224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6CA6A-1044-9241-8CEF-988E8E8B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BA4BAE-3A12-2EA7-969A-C22D7ADF8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986" y="6353682"/>
            <a:ext cx="1381318" cy="31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1D9D9-C3D5-ABBD-6B00-BFFCEFE3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B13B-0A86-4FFF-B515-8C7C2E788B66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8/5/2025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FDD0C-F32E-9A20-4532-1071D3CC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9553D-E2DF-409E-A9D2-8477F5CDCF5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82753626-D99C-7229-315B-6C7BC4A1D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 sz="3600" b="1" cap="small" dirty="0">
                <a:solidFill>
                  <a:srgbClr val="0070C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System Design (Entity-Relationship Diagram)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4C79A-7201-0E11-435F-7AF9F1CD2FD0}"/>
              </a:ext>
            </a:extLst>
          </p:cNvPr>
          <p:cNvSpPr txBox="1"/>
          <p:nvPr/>
        </p:nvSpPr>
        <p:spPr>
          <a:xfrm>
            <a:off x="2673299" y="5406923"/>
            <a:ext cx="774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Entity- Relationship Diagram of Student Information System</a:t>
            </a:r>
          </a:p>
        </p:txBody>
      </p:sp>
      <p:sp>
        <p:nvSpPr>
          <p:cNvPr id="21" name="Diamond 12">
            <a:extLst>
              <a:ext uri="{FF2B5EF4-FFF2-40B4-BE49-F238E27FC236}">
                <a16:creationId xmlns:a16="http://schemas.microsoft.com/office/drawing/2014/main" id="{7D4D0DEB-1D44-2F7A-170C-26362DE63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795" y="2596692"/>
            <a:ext cx="1510676" cy="441814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Controls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9F19F6D8-4F5C-ED50-0195-2E2E7EA9B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49" y="4367108"/>
            <a:ext cx="1049024" cy="26816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Department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04967A86-2CDA-ACDB-D15F-17F2EC8E8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698" y="2683947"/>
            <a:ext cx="1049024" cy="26816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Dash Board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AFF91E37-3A5C-4DE5-7DA8-9670F7FBE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47" y="2694801"/>
            <a:ext cx="580292" cy="26816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Admin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F668BCB6-7818-91AB-2D89-5F1E8CD82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782" y="1854165"/>
            <a:ext cx="1273621" cy="33488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User Name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67092D34-06C6-36B8-E556-8B7252530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48" y="2686028"/>
            <a:ext cx="1185155" cy="29145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Password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65F22F4A-C461-E4BF-3809-F51640A14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43" y="1550138"/>
            <a:ext cx="1501026" cy="580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New Student add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13">
            <a:extLst>
              <a:ext uri="{FF2B5EF4-FFF2-40B4-BE49-F238E27FC236}">
                <a16:creationId xmlns:a16="http://schemas.microsoft.com/office/drawing/2014/main" id="{12EE8A35-2910-1691-75EF-026F3B00F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633" y="1635207"/>
            <a:ext cx="1302871" cy="44181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Student List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13">
            <a:extLst>
              <a:ext uri="{FF2B5EF4-FFF2-40B4-BE49-F238E27FC236}">
                <a16:creationId xmlns:a16="http://schemas.microsoft.com/office/drawing/2014/main" id="{32934ED2-96D3-0D49-B200-2ECA9814D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395" y="1855114"/>
            <a:ext cx="1501027" cy="5529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Department list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13">
            <a:extLst>
              <a:ext uri="{FF2B5EF4-FFF2-40B4-BE49-F238E27FC236}">
                <a16:creationId xmlns:a16="http://schemas.microsoft.com/office/drawing/2014/main" id="{9B5549CA-2DBB-5108-A2C0-AABEDA77D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1995" y="2671190"/>
            <a:ext cx="1338991" cy="29281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Course List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13">
            <a:extLst>
              <a:ext uri="{FF2B5EF4-FFF2-40B4-BE49-F238E27FC236}">
                <a16:creationId xmlns:a16="http://schemas.microsoft.com/office/drawing/2014/main" id="{CC79FCF4-1EC2-38DB-BC17-07074BFE8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2138" y="3089519"/>
            <a:ext cx="1135821" cy="2198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User List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4FB48B-2ED9-A77C-58DE-3AD540129D3A}"/>
              </a:ext>
            </a:extLst>
          </p:cNvPr>
          <p:cNvCxnSpPr>
            <a:cxnSpLocks/>
            <a:stCxn id="31" idx="4"/>
            <a:endCxn id="29" idx="0"/>
          </p:cNvCxnSpPr>
          <p:nvPr/>
        </p:nvCxnSpPr>
        <p:spPr>
          <a:xfrm>
            <a:off x="3744593" y="2189049"/>
            <a:ext cx="0" cy="505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13">
            <a:extLst>
              <a:ext uri="{FF2B5EF4-FFF2-40B4-BE49-F238E27FC236}">
                <a16:creationId xmlns:a16="http://schemas.microsoft.com/office/drawing/2014/main" id="{25A8F7E1-2BCE-A92E-39E3-CFEEE927C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057" y="4958603"/>
            <a:ext cx="880771" cy="2198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Name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13">
            <a:extLst>
              <a:ext uri="{FF2B5EF4-FFF2-40B4-BE49-F238E27FC236}">
                <a16:creationId xmlns:a16="http://schemas.microsoft.com/office/drawing/2014/main" id="{8139070D-8477-D319-B681-8C0D66C95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5879" y="4455528"/>
            <a:ext cx="1324926" cy="41160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Name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13">
            <a:extLst>
              <a:ext uri="{FF2B5EF4-FFF2-40B4-BE49-F238E27FC236}">
                <a16:creationId xmlns:a16="http://schemas.microsoft.com/office/drawing/2014/main" id="{9EB70FD5-DEDB-8C65-1797-28935C5DC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9060" y="4098275"/>
            <a:ext cx="1083763" cy="2198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Status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3FCE501-5F10-B269-4815-27911521607A}"/>
              </a:ext>
            </a:extLst>
          </p:cNvPr>
          <p:cNvCxnSpPr>
            <a:cxnSpLocks/>
            <a:stCxn id="32" idx="6"/>
            <a:endCxn id="29" idx="1"/>
          </p:cNvCxnSpPr>
          <p:nvPr/>
        </p:nvCxnSpPr>
        <p:spPr>
          <a:xfrm flipV="1">
            <a:off x="3106003" y="2828884"/>
            <a:ext cx="348444" cy="2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FFBB40-D445-BB71-1B05-F8FF0D48D115}"/>
              </a:ext>
            </a:extLst>
          </p:cNvPr>
          <p:cNvCxnSpPr>
            <a:cxnSpLocks/>
            <a:stCxn id="29" idx="3"/>
            <a:endCxn id="21" idx="1"/>
          </p:cNvCxnSpPr>
          <p:nvPr/>
        </p:nvCxnSpPr>
        <p:spPr>
          <a:xfrm flipV="1">
            <a:off x="4034739" y="2817599"/>
            <a:ext cx="218056" cy="112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79EC2DD-C36E-01DF-FEEC-2F261558491E}"/>
              </a:ext>
            </a:extLst>
          </p:cNvPr>
          <p:cNvCxnSpPr>
            <a:cxnSpLocks/>
            <a:stCxn id="25" idx="1"/>
            <a:endCxn id="21" idx="3"/>
          </p:cNvCxnSpPr>
          <p:nvPr/>
        </p:nvCxnSpPr>
        <p:spPr>
          <a:xfrm flipH="1" flipV="1">
            <a:off x="5763471" y="2817599"/>
            <a:ext cx="295227" cy="4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B105DC-47DB-D0A9-55E6-F76FDB4DB88E}"/>
              </a:ext>
            </a:extLst>
          </p:cNvPr>
          <p:cNvCxnSpPr>
            <a:cxnSpLocks/>
            <a:stCxn id="25" idx="0"/>
            <a:endCxn id="35" idx="4"/>
          </p:cNvCxnSpPr>
          <p:nvPr/>
        </p:nvCxnSpPr>
        <p:spPr>
          <a:xfrm flipH="1" flipV="1">
            <a:off x="5460069" y="2077021"/>
            <a:ext cx="1123141" cy="606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FE6FB4-EBE1-C0ED-EAF9-A7EC1D11816C}"/>
              </a:ext>
            </a:extLst>
          </p:cNvPr>
          <p:cNvCxnSpPr>
            <a:cxnSpLocks/>
            <a:stCxn id="34" idx="4"/>
            <a:endCxn id="25" idx="0"/>
          </p:cNvCxnSpPr>
          <p:nvPr/>
        </p:nvCxnSpPr>
        <p:spPr>
          <a:xfrm flipH="1">
            <a:off x="6583210" y="2130976"/>
            <a:ext cx="366446" cy="552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E8CEE1-3B38-15F7-C0BE-66EC7D5DCD24}"/>
              </a:ext>
            </a:extLst>
          </p:cNvPr>
          <p:cNvCxnSpPr>
            <a:cxnSpLocks/>
            <a:stCxn id="36" idx="2"/>
            <a:endCxn id="25" idx="3"/>
          </p:cNvCxnSpPr>
          <p:nvPr/>
        </p:nvCxnSpPr>
        <p:spPr>
          <a:xfrm flipH="1">
            <a:off x="7107722" y="2131600"/>
            <a:ext cx="661673" cy="686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3321FB-F63F-5F8C-5C0F-FF9E5C4B55B5}"/>
              </a:ext>
            </a:extLst>
          </p:cNvPr>
          <p:cNvCxnSpPr>
            <a:cxnSpLocks/>
            <a:stCxn id="38" idx="2"/>
            <a:endCxn id="25" idx="3"/>
          </p:cNvCxnSpPr>
          <p:nvPr/>
        </p:nvCxnSpPr>
        <p:spPr>
          <a:xfrm flipH="1" flipV="1">
            <a:off x="7107722" y="2818030"/>
            <a:ext cx="774416" cy="3813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B31015-3D04-2ACA-5A63-54BD37CB7A67}"/>
              </a:ext>
            </a:extLst>
          </p:cNvPr>
          <p:cNvCxnSpPr>
            <a:cxnSpLocks/>
            <a:stCxn id="37" idx="2"/>
            <a:endCxn id="25" idx="3"/>
          </p:cNvCxnSpPr>
          <p:nvPr/>
        </p:nvCxnSpPr>
        <p:spPr>
          <a:xfrm flipH="1">
            <a:off x="7107722" y="2817599"/>
            <a:ext cx="774273" cy="4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CC0B0-E272-B3D4-1D6D-267C57D5AA92}"/>
              </a:ext>
            </a:extLst>
          </p:cNvPr>
          <p:cNvCxnSpPr>
            <a:cxnSpLocks/>
            <a:stCxn id="71" idx="2"/>
            <a:endCxn id="22" idx="0"/>
          </p:cNvCxnSpPr>
          <p:nvPr/>
        </p:nvCxnSpPr>
        <p:spPr>
          <a:xfrm flipH="1">
            <a:off x="6583961" y="3810052"/>
            <a:ext cx="2705" cy="557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E1C7A1-BC07-F22F-9E95-EC3A1A39AF16}"/>
              </a:ext>
            </a:extLst>
          </p:cNvPr>
          <p:cNvCxnSpPr>
            <a:cxnSpLocks/>
            <a:stCxn id="43" idx="0"/>
            <a:endCxn id="150" idx="2"/>
          </p:cNvCxnSpPr>
          <p:nvPr/>
        </p:nvCxnSpPr>
        <p:spPr>
          <a:xfrm flipH="1" flipV="1">
            <a:off x="8161047" y="3720559"/>
            <a:ext cx="1309895" cy="377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8D9FB6-299E-C57D-A5AA-37A893F7DA1B}"/>
              </a:ext>
            </a:extLst>
          </p:cNvPr>
          <p:cNvCxnSpPr>
            <a:cxnSpLocks/>
            <a:stCxn id="42" idx="0"/>
            <a:endCxn id="150" idx="2"/>
          </p:cNvCxnSpPr>
          <p:nvPr/>
        </p:nvCxnSpPr>
        <p:spPr>
          <a:xfrm flipV="1">
            <a:off x="8158342" y="3720559"/>
            <a:ext cx="2705" cy="7349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13">
            <a:extLst>
              <a:ext uri="{FF2B5EF4-FFF2-40B4-BE49-F238E27FC236}">
                <a16:creationId xmlns:a16="http://schemas.microsoft.com/office/drawing/2014/main" id="{2F1310EB-4110-5A4C-E7E4-030213F04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820" y="4934424"/>
            <a:ext cx="1132328" cy="26816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Status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4637C0A-8820-D864-14AF-B0C56A301903}"/>
              </a:ext>
            </a:extLst>
          </p:cNvPr>
          <p:cNvCxnSpPr>
            <a:cxnSpLocks/>
            <a:stCxn id="41" idx="0"/>
            <a:endCxn id="22" idx="2"/>
          </p:cNvCxnSpPr>
          <p:nvPr/>
        </p:nvCxnSpPr>
        <p:spPr>
          <a:xfrm flipH="1" flipV="1">
            <a:off x="6583961" y="4635274"/>
            <a:ext cx="621482" cy="323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665F1EE-E55D-C94F-B823-5CCBAFE517CC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6036984" y="4635274"/>
            <a:ext cx="546977" cy="299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10">
            <a:extLst>
              <a:ext uri="{FF2B5EF4-FFF2-40B4-BE49-F238E27FC236}">
                <a16:creationId xmlns:a16="http://schemas.microsoft.com/office/drawing/2014/main" id="{A875AFC6-3682-5814-6941-30AD9E829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6382" y="3455062"/>
            <a:ext cx="728042" cy="26816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Student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val 13">
            <a:extLst>
              <a:ext uri="{FF2B5EF4-FFF2-40B4-BE49-F238E27FC236}">
                <a16:creationId xmlns:a16="http://schemas.microsoft.com/office/drawing/2014/main" id="{E0CBDFC0-5604-DA5A-5FC6-9EC4C7602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093" y="3391971"/>
            <a:ext cx="1143273" cy="39434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Academic history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13">
            <a:extLst>
              <a:ext uri="{FF2B5EF4-FFF2-40B4-BE49-F238E27FC236}">
                <a16:creationId xmlns:a16="http://schemas.microsoft.com/office/drawing/2014/main" id="{90750ED7-9BE5-9F88-009C-1F5306838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4964" y="4160742"/>
            <a:ext cx="822567" cy="2198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Name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13">
            <a:extLst>
              <a:ext uri="{FF2B5EF4-FFF2-40B4-BE49-F238E27FC236}">
                <a16:creationId xmlns:a16="http://schemas.microsoft.com/office/drawing/2014/main" id="{CE92FDB5-E077-70E9-E4FF-7F8BCC0F3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653" y="4389007"/>
            <a:ext cx="1168383" cy="28261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Status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13">
            <a:extLst>
              <a:ext uri="{FF2B5EF4-FFF2-40B4-BE49-F238E27FC236}">
                <a16:creationId xmlns:a16="http://schemas.microsoft.com/office/drawing/2014/main" id="{65230B47-9D0B-29C1-A623-A922DDE81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377" y="3893605"/>
            <a:ext cx="930847" cy="2198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Roll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70E3D2-2676-B2F4-2243-BFE4C0EC0797}"/>
              </a:ext>
            </a:extLst>
          </p:cNvPr>
          <p:cNvCxnSpPr>
            <a:cxnSpLocks/>
            <a:stCxn id="63" idx="6"/>
            <a:endCxn id="61" idx="2"/>
          </p:cNvCxnSpPr>
          <p:nvPr/>
        </p:nvCxnSpPr>
        <p:spPr>
          <a:xfrm flipV="1">
            <a:off x="2917531" y="3723228"/>
            <a:ext cx="2252872" cy="547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663E91F-7616-3342-ABBC-3C102B8653AA}"/>
              </a:ext>
            </a:extLst>
          </p:cNvPr>
          <p:cNvCxnSpPr>
            <a:cxnSpLocks/>
            <a:stCxn id="61" idx="1"/>
            <a:endCxn id="62" idx="6"/>
          </p:cNvCxnSpPr>
          <p:nvPr/>
        </p:nvCxnSpPr>
        <p:spPr>
          <a:xfrm flipH="1">
            <a:off x="2824366" y="3589145"/>
            <a:ext cx="198201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7698A09-138D-CF30-1C08-7492B6AF1910}"/>
              </a:ext>
            </a:extLst>
          </p:cNvPr>
          <p:cNvCxnSpPr>
            <a:cxnSpLocks/>
            <a:stCxn id="64" idx="0"/>
            <a:endCxn id="61" idx="2"/>
          </p:cNvCxnSpPr>
          <p:nvPr/>
        </p:nvCxnSpPr>
        <p:spPr>
          <a:xfrm flipV="1">
            <a:off x="3285845" y="3723228"/>
            <a:ext cx="1884558" cy="665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892B97-FA51-5914-10E6-44EC073BB4AC}"/>
              </a:ext>
            </a:extLst>
          </p:cNvPr>
          <p:cNvCxnSpPr>
            <a:cxnSpLocks/>
            <a:stCxn id="61" idx="2"/>
            <a:endCxn id="65" idx="6"/>
          </p:cNvCxnSpPr>
          <p:nvPr/>
        </p:nvCxnSpPr>
        <p:spPr>
          <a:xfrm flipH="1">
            <a:off x="2502224" y="3723228"/>
            <a:ext cx="2668179" cy="280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9E6DD1A-C686-6C60-853A-67BE1FB99BDB}"/>
              </a:ext>
            </a:extLst>
          </p:cNvPr>
          <p:cNvCxnSpPr>
            <a:cxnSpLocks/>
            <a:stCxn id="61" idx="3"/>
            <a:endCxn id="71" idx="1"/>
          </p:cNvCxnSpPr>
          <p:nvPr/>
        </p:nvCxnSpPr>
        <p:spPr>
          <a:xfrm>
            <a:off x="5534424" y="3589145"/>
            <a:ext cx="5770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Diamond 12">
            <a:extLst>
              <a:ext uri="{FF2B5EF4-FFF2-40B4-BE49-F238E27FC236}">
                <a16:creationId xmlns:a16="http://schemas.microsoft.com/office/drawing/2014/main" id="{D4B59133-5A59-EC13-AC81-A167F0305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504" y="3368238"/>
            <a:ext cx="950324" cy="441814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View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F9AF13F-72CF-6048-B6E3-6919B646E1C2}"/>
              </a:ext>
            </a:extLst>
          </p:cNvPr>
          <p:cNvCxnSpPr>
            <a:cxnSpLocks/>
            <a:stCxn id="25" idx="2"/>
            <a:endCxn id="71" idx="0"/>
          </p:cNvCxnSpPr>
          <p:nvPr/>
        </p:nvCxnSpPr>
        <p:spPr>
          <a:xfrm>
            <a:off x="6583210" y="2952113"/>
            <a:ext cx="3456" cy="416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Oval 13">
            <a:extLst>
              <a:ext uri="{FF2B5EF4-FFF2-40B4-BE49-F238E27FC236}">
                <a16:creationId xmlns:a16="http://schemas.microsoft.com/office/drawing/2014/main" id="{80F3F802-6EED-825E-0F89-64B312863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551" y="2160676"/>
            <a:ext cx="1083763" cy="2198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Settings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E3E13F6-384F-4216-6C9D-12BDE6DF657D}"/>
              </a:ext>
            </a:extLst>
          </p:cNvPr>
          <p:cNvCxnSpPr>
            <a:cxnSpLocks/>
            <a:stCxn id="99" idx="6"/>
            <a:endCxn id="25" idx="0"/>
          </p:cNvCxnSpPr>
          <p:nvPr/>
        </p:nvCxnSpPr>
        <p:spPr>
          <a:xfrm>
            <a:off x="5398314" y="2270580"/>
            <a:ext cx="1184896" cy="413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Oval 13">
            <a:extLst>
              <a:ext uri="{FF2B5EF4-FFF2-40B4-BE49-F238E27FC236}">
                <a16:creationId xmlns:a16="http://schemas.microsoft.com/office/drawing/2014/main" id="{0ECFD48F-8F3C-05F9-70D3-C5DF03832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209" y="4677685"/>
            <a:ext cx="1411382" cy="35618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Date of Birth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6B0A735-0BF7-C175-E973-98A2B0F9E921}"/>
              </a:ext>
            </a:extLst>
          </p:cNvPr>
          <p:cNvCxnSpPr>
            <a:cxnSpLocks/>
            <a:stCxn id="122" idx="0"/>
            <a:endCxn id="61" idx="2"/>
          </p:cNvCxnSpPr>
          <p:nvPr/>
        </p:nvCxnSpPr>
        <p:spPr>
          <a:xfrm flipV="1">
            <a:off x="4073900" y="3723228"/>
            <a:ext cx="1096503" cy="954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Oval 13">
            <a:extLst>
              <a:ext uri="{FF2B5EF4-FFF2-40B4-BE49-F238E27FC236}">
                <a16:creationId xmlns:a16="http://schemas.microsoft.com/office/drawing/2014/main" id="{2BA30EB8-981B-D671-50C2-FECF067BF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712" y="4378218"/>
            <a:ext cx="1411382" cy="35618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Address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6241424-DB66-FFF3-F076-09BFB2C059D6}"/>
              </a:ext>
            </a:extLst>
          </p:cNvPr>
          <p:cNvCxnSpPr>
            <a:cxnSpLocks/>
            <a:stCxn id="129" idx="0"/>
            <a:endCxn id="61" idx="2"/>
          </p:cNvCxnSpPr>
          <p:nvPr/>
        </p:nvCxnSpPr>
        <p:spPr>
          <a:xfrm flipV="1">
            <a:off x="5170403" y="3723228"/>
            <a:ext cx="0" cy="654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Rectangle 14">
            <a:extLst>
              <a:ext uri="{FF2B5EF4-FFF2-40B4-BE49-F238E27FC236}">
                <a16:creationId xmlns:a16="http://schemas.microsoft.com/office/drawing/2014/main" id="{9D728EA2-8DA1-B320-448B-4E8CF2CE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535" y="3452393"/>
            <a:ext cx="1049024" cy="26816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Course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Oval 13">
            <a:extLst>
              <a:ext uri="{FF2B5EF4-FFF2-40B4-BE49-F238E27FC236}">
                <a16:creationId xmlns:a16="http://schemas.microsoft.com/office/drawing/2014/main" id="{ED09208A-852F-CA27-E4DE-F3811C1E1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60" y="3380673"/>
            <a:ext cx="1324926" cy="411606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Course code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81C89C6-E9EE-4B8D-0E48-6154B3110524}"/>
              </a:ext>
            </a:extLst>
          </p:cNvPr>
          <p:cNvCxnSpPr>
            <a:cxnSpLocks/>
            <a:stCxn id="157" idx="2"/>
            <a:endCxn id="150" idx="3"/>
          </p:cNvCxnSpPr>
          <p:nvPr/>
        </p:nvCxnSpPr>
        <p:spPr>
          <a:xfrm flipH="1">
            <a:off x="8685559" y="3586476"/>
            <a:ext cx="6648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A88B3757-FBC3-B11E-79D3-94C66AEB76A8}"/>
              </a:ext>
            </a:extLst>
          </p:cNvPr>
          <p:cNvCxnSpPr>
            <a:cxnSpLocks/>
            <a:stCxn id="71" idx="3"/>
            <a:endCxn id="150" idx="1"/>
          </p:cNvCxnSpPr>
          <p:nvPr/>
        </p:nvCxnSpPr>
        <p:spPr>
          <a:xfrm flipV="1">
            <a:off x="7061828" y="3586476"/>
            <a:ext cx="574707" cy="26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45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1506</Words>
  <Application>Microsoft Office PowerPoint</Application>
  <PresentationFormat>Widescreen</PresentationFormat>
  <Paragraphs>383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Requirements (Hardware)</vt:lpstr>
      <vt:lpstr>System Requirements (Software &amp; Technology)</vt:lpstr>
      <vt:lpstr>System Design (System Architecture Diagram)</vt:lpstr>
      <vt:lpstr>System Design (Entity-Relationship Diagram)</vt:lpstr>
      <vt:lpstr>System Design (Use Case Diagram)</vt:lpstr>
      <vt:lpstr>System Design (Database Schema Overview)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Implementation</vt:lpstr>
      <vt:lpstr>Implementation</vt:lpstr>
      <vt:lpstr>Testing &amp; Debugging</vt:lpstr>
      <vt:lpstr>Testing &amp; Debugging (Test Cases &amp; Results)</vt:lpstr>
      <vt:lpstr>Deployment &amp; Hosting</vt:lpstr>
      <vt:lpstr>Results &amp; Findings</vt:lpstr>
      <vt:lpstr>Results &amp; Findings (Comparison with Existing Solutions)</vt:lpstr>
      <vt:lpstr>PowerPoint Presentation</vt:lpstr>
      <vt:lpstr>PowerPoint Presentation</vt:lpstr>
      <vt:lpstr>PowerPoint Presentation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Touhid Iqbal Sagar</dc:creator>
  <cp:lastModifiedBy>Touhid Iqbal Sagar</cp:lastModifiedBy>
  <cp:revision>38</cp:revision>
  <dcterms:created xsi:type="dcterms:W3CDTF">2025-03-17T07:39:34Z</dcterms:created>
  <dcterms:modified xsi:type="dcterms:W3CDTF">2025-08-05T15:06:07Z</dcterms:modified>
</cp:coreProperties>
</file>